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4"/>
  </p:sldMasterIdLst>
  <p:notesMasterIdLst>
    <p:notesMasterId r:id="rId80"/>
  </p:notesMasterIdLst>
  <p:handoutMasterIdLst>
    <p:handoutMasterId r:id="rId81"/>
  </p:handoutMasterIdLst>
  <p:sldIdLst>
    <p:sldId id="259" r:id="rId5"/>
    <p:sldId id="359" r:id="rId6"/>
    <p:sldId id="443" r:id="rId7"/>
    <p:sldId id="444" r:id="rId8"/>
    <p:sldId id="360" r:id="rId9"/>
    <p:sldId id="423" r:id="rId10"/>
    <p:sldId id="441" r:id="rId11"/>
    <p:sldId id="424" r:id="rId12"/>
    <p:sldId id="445" r:id="rId13"/>
    <p:sldId id="342" r:id="rId14"/>
    <p:sldId id="425" r:id="rId15"/>
    <p:sldId id="391" r:id="rId16"/>
    <p:sldId id="426" r:id="rId17"/>
    <p:sldId id="446" r:id="rId18"/>
    <p:sldId id="427" r:id="rId19"/>
    <p:sldId id="447" r:id="rId20"/>
    <p:sldId id="428" r:id="rId21"/>
    <p:sldId id="429" r:id="rId22"/>
    <p:sldId id="430" r:id="rId23"/>
    <p:sldId id="448" r:id="rId24"/>
    <p:sldId id="449" r:id="rId25"/>
    <p:sldId id="450" r:id="rId26"/>
    <p:sldId id="431" r:id="rId27"/>
    <p:sldId id="432" r:id="rId28"/>
    <p:sldId id="434" r:id="rId29"/>
    <p:sldId id="435" r:id="rId30"/>
    <p:sldId id="451" r:id="rId31"/>
    <p:sldId id="452" r:id="rId32"/>
    <p:sldId id="438" r:id="rId33"/>
    <p:sldId id="453" r:id="rId34"/>
    <p:sldId id="454" r:id="rId35"/>
    <p:sldId id="458" r:id="rId36"/>
    <p:sldId id="460" r:id="rId37"/>
    <p:sldId id="436" r:id="rId38"/>
    <p:sldId id="455" r:id="rId39"/>
    <p:sldId id="456" r:id="rId40"/>
    <p:sldId id="457" r:id="rId41"/>
    <p:sldId id="437" r:id="rId42"/>
    <p:sldId id="461" r:id="rId43"/>
    <p:sldId id="462" r:id="rId44"/>
    <p:sldId id="463" r:id="rId45"/>
    <p:sldId id="439" r:id="rId46"/>
    <p:sldId id="465" r:id="rId47"/>
    <p:sldId id="464" r:id="rId48"/>
    <p:sldId id="466" r:id="rId49"/>
    <p:sldId id="467" r:id="rId50"/>
    <p:sldId id="470" r:id="rId51"/>
    <p:sldId id="468" r:id="rId52"/>
    <p:sldId id="471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2" r:id="rId64"/>
    <p:sldId id="486" r:id="rId65"/>
    <p:sldId id="484" r:id="rId66"/>
    <p:sldId id="485" r:id="rId67"/>
    <p:sldId id="487" r:id="rId68"/>
    <p:sldId id="489" r:id="rId69"/>
    <p:sldId id="496" r:id="rId70"/>
    <p:sldId id="490" r:id="rId71"/>
    <p:sldId id="491" r:id="rId72"/>
    <p:sldId id="492" r:id="rId73"/>
    <p:sldId id="493" r:id="rId74"/>
    <p:sldId id="498" r:id="rId75"/>
    <p:sldId id="488" r:id="rId76"/>
    <p:sldId id="494" r:id="rId77"/>
    <p:sldId id="495" r:id="rId78"/>
    <p:sldId id="497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F1CE12-B100-0000-0000-000000000002}"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80" autoAdjust="0"/>
    <p:restoredTop sz="85354" autoAdjust="0"/>
  </p:normalViewPr>
  <p:slideViewPr>
    <p:cSldViewPr>
      <p:cViewPr varScale="1">
        <p:scale>
          <a:sx n="94" d="100"/>
          <a:sy n="94" d="100"/>
        </p:scale>
        <p:origin x="1182" y="102"/>
      </p:cViewPr>
      <p:guideLst>
        <p:guide orient="horz" pos="2160"/>
        <p:guide pos="2880"/>
      </p:guideLst>
    </p:cSldViewPr>
  </p:slideViewPr>
  <p:outlineViewPr>
    <p:cViewPr>
      <p:scale>
        <a:sx n="1" d="1"/>
        <a:sy n="1" d="1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presProps" Target="presProp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349163755068351"/>
          <c:y val="0.19080699656838943"/>
          <c:w val="0.80537482420127005"/>
          <c:h val="0.65829204379520767"/>
        </c:manualLayout>
      </c:layout>
      <c:scatterChart>
        <c:scatterStyle val="lineMarker"/>
        <c:varyColors val="0"/>
        <c:ser>
          <c:idx val="0"/>
          <c:order val="0"/>
          <c:tx>
            <c:strRef>
              <c:f>CLU!$D$2</c:f>
              <c:strCache>
                <c:ptCount val="1"/>
                <c:pt idx="0">
                  <c:v>Tesla K20X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15"/>
            <c:spPr>
              <a:solidFill>
                <a:schemeClr val="accent3">
                  <a:lumMod val="50000"/>
                </a:schemeClr>
              </a:solidFill>
            </c:spPr>
          </c:marker>
          <c:dLbls>
            <c:dLbl>
              <c:idx val="0"/>
              <c:layout>
                <c:manualLayout>
                  <c:x val="-0.22563921203289508"/>
                  <c:y val="-4.9700240500846803E-4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F4F-483B-BC81-B780ECB1C9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CLU!$D$11</c:f>
              <c:numCache>
                <c:formatCode>0.00</c:formatCode>
                <c:ptCount val="1"/>
                <c:pt idx="0">
                  <c:v>1.2143999999999999</c:v>
                </c:pt>
              </c:numCache>
            </c:numRef>
          </c:xVal>
          <c:yVal>
            <c:numRef>
              <c:f>CLU!$D$10</c:f>
              <c:numCache>
                <c:formatCode>0.00</c:formatCode>
                <c:ptCount val="1"/>
                <c:pt idx="0">
                  <c:v>2.9625000000000004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F4F-483B-BC81-B780ECB1C91D}"/>
            </c:ext>
          </c:extLst>
        </c:ser>
        <c:ser>
          <c:idx val="1"/>
          <c:order val="1"/>
          <c:tx>
            <c:strRef>
              <c:f>CLU!$C$2</c:f>
              <c:strCache>
                <c:ptCount val="1"/>
                <c:pt idx="0">
                  <c:v>Tesla K20 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15"/>
            <c:spPr>
              <a:solidFill>
                <a:schemeClr val="accent3"/>
              </a:solidFill>
            </c:spPr>
          </c:marker>
          <c:dLbls>
            <c:dLbl>
              <c:idx val="0"/>
              <c:layout>
                <c:manualLayout>
                  <c:x val="-0.25691243246564105"/>
                  <c:y val="1.1709274722340814E-2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F4F-483B-BC81-B780ECB1C9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CLU!$C$11</c:f>
              <c:numCache>
                <c:formatCode>0.00</c:formatCode>
                <c:ptCount val="1"/>
                <c:pt idx="0">
                  <c:v>1.0764</c:v>
                </c:pt>
              </c:numCache>
            </c:numRef>
          </c:xVal>
          <c:yVal>
            <c:numRef>
              <c:f>CLU!$C$10</c:f>
              <c:numCache>
                <c:formatCode>0.00</c:formatCode>
                <c:ptCount val="1"/>
                <c:pt idx="0">
                  <c:v>2.64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F4F-483B-BC81-B780ECB1C91D}"/>
            </c:ext>
          </c:extLst>
        </c:ser>
        <c:ser>
          <c:idx val="2"/>
          <c:order val="2"/>
          <c:tx>
            <c:strRef>
              <c:f>CLU!$I$2</c:f>
              <c:strCache>
                <c:ptCount val="1"/>
                <c:pt idx="0">
                  <c:v>Intel Xeon Sandy Bridge- E5-2690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15"/>
            <c:spPr>
              <a:solidFill>
                <a:schemeClr val="accent1"/>
              </a:solidFill>
            </c:spPr>
          </c:marker>
          <c:dLbls>
            <c:dLbl>
              <c:idx val="0"/>
              <c:layout>
                <c:manualLayout>
                  <c:x val="8.156072772593604E-3"/>
                  <c:y val="-7.5582240389274529E-3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/>
                      <a:t>Xeon CPU, </a:t>
                    </a:r>
                  </a:p>
                  <a:p>
                    <a:pPr>
                      <a:defRPr/>
                    </a:pPr>
                    <a:r>
                      <a:rPr lang="en-US"/>
                      <a:t>E5-2690</a:t>
                    </a:r>
                  </a:p>
                </c:rich>
              </c:tx>
              <c:spPr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F4F-483B-BC81-B780ECB1C91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CLU!$I$11</c:f>
              <c:numCache>
                <c:formatCode>0.00</c:formatCode>
                <c:ptCount val="1"/>
                <c:pt idx="0">
                  <c:v>0.16650000000000004</c:v>
                </c:pt>
              </c:numCache>
            </c:numRef>
          </c:xVal>
          <c:yVal>
            <c:numRef>
              <c:f>CLU!$I$10</c:f>
              <c:numCache>
                <c:formatCode>0.00</c:formatCode>
                <c:ptCount val="1"/>
                <c:pt idx="0">
                  <c:v>0.33300000000000007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F4F-483B-BC81-B780ECB1C91D}"/>
            </c:ext>
          </c:extLst>
        </c:ser>
        <c:ser>
          <c:idx val="3"/>
          <c:order val="3"/>
          <c:tx>
            <c:v>Xeon Phi, 225W SKU</c:v>
          </c:tx>
          <c:spPr>
            <a:ln w="28575">
              <a:noFill/>
            </a:ln>
          </c:spPr>
          <c:marker>
            <c:symbol val="circle"/>
            <c:size val="15"/>
            <c:spPr>
              <a:solidFill>
                <a:schemeClr val="tx2"/>
              </a:solidFill>
            </c:spPr>
          </c:marker>
          <c:dLbls>
            <c:dLbl>
              <c:idx val="0"/>
              <c:layout>
                <c:manualLayout>
                  <c:x val="9.8878810899639957E-3"/>
                  <c:y val="1.9312725919228312E-3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solidFill>
                          <a:schemeClr val="tx1"/>
                        </a:solidFill>
                      </a:rPr>
                      <a:t>Xeon Phi</a:t>
                    </a:r>
                  </a:p>
                  <a:p>
                    <a:r>
                      <a:rPr lang="en-US">
                        <a:solidFill>
                          <a:schemeClr val="tx1"/>
                        </a:solidFill>
                      </a:rPr>
                      <a:t>225W</a:t>
                    </a:r>
                    <a:endParaRPr lang="en-US"/>
                  </a:p>
                </c:rich>
              </c:tx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F4F-483B-BC81-B780ECB1C91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CLU!$F$11</c:f>
              <c:numCache>
                <c:formatCode>0.00</c:formatCode>
                <c:ptCount val="1"/>
                <c:pt idx="0">
                  <c:v>0.75750000000000017</c:v>
                </c:pt>
              </c:numCache>
            </c:numRef>
          </c:xVal>
          <c:yVal>
            <c:numRef>
              <c:f>CLU!$F$10</c:f>
              <c:numCache>
                <c:formatCode>0.00</c:formatCode>
                <c:ptCount val="1"/>
                <c:pt idx="0">
                  <c:v>1.5149999999999999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1F4F-483B-BC81-B780ECB1C91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11207040"/>
        <c:axId val="311224192"/>
      </c:scatterChart>
      <c:valAx>
        <c:axId val="3112070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DGEMM (TFLOPS)</a:t>
                </a:r>
              </a:p>
            </c:rich>
          </c:tx>
          <c:overlay val="0"/>
        </c:title>
        <c:numFmt formatCode="0.0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311224192"/>
        <c:crosses val="autoZero"/>
        <c:crossBetween val="midCat"/>
      </c:valAx>
      <c:valAx>
        <c:axId val="311224192"/>
        <c:scaling>
          <c:orientation val="minMax"/>
          <c:max val="3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SGEMM (TFLOPS)</a:t>
                </a:r>
              </a:p>
            </c:rich>
          </c:tx>
          <c:layout>
            <c:manualLayout>
              <c:xMode val="edge"/>
              <c:yMode val="edge"/>
              <c:x val="1.1205510117258972E-2"/>
              <c:y val="0.38215878657886937"/>
            </c:manualLayout>
          </c:layout>
          <c:overlay val="0"/>
        </c:title>
        <c:numFmt formatCode="0.0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311207040"/>
        <c:crosses val="autoZero"/>
        <c:crossBetween val="midCat"/>
        <c:majorUnit val="1"/>
      </c:valAx>
    </c:plotArea>
    <c:plotVisOnly val="1"/>
    <c:dispBlanksAs val="gap"/>
    <c:showDLblsOverMax val="0"/>
  </c:chart>
  <c:spPr>
    <a:solidFill>
      <a:schemeClr val="bg1">
        <a:lumMod val="95000"/>
        <a:alpha val="91000"/>
      </a:schemeClr>
    </a:solidFill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1600">
          <a:latin typeface="Trebuchet MS" pitchFamily="34" charset="0"/>
        </a:defRPr>
      </a:pPr>
      <a:endParaRPr lang="ru-RU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B643D3-E1BD-2541-A180-1B218C213C39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0268D8A-1C48-0E4E-A345-C1FE88DFBFCE}">
      <dgm:prSet phldrT="[Текст]"/>
      <dgm:spPr/>
      <dgm:t>
        <a:bodyPr/>
        <a:lstStyle/>
        <a:p>
          <a:r>
            <a:rPr lang="en-US" dirty="0"/>
            <a:t>Prepare data on CPU</a:t>
          </a:r>
          <a:endParaRPr lang="ru-RU" dirty="0"/>
        </a:p>
      </dgm:t>
    </dgm:pt>
    <dgm:pt modelId="{79058D44-8FA4-044B-A86C-1CC3BF2C5D1A}" type="parTrans" cxnId="{86C51ACD-EBBD-3C4A-A567-3BEBBB192559}">
      <dgm:prSet/>
      <dgm:spPr/>
      <dgm:t>
        <a:bodyPr/>
        <a:lstStyle/>
        <a:p>
          <a:endParaRPr lang="ru-RU"/>
        </a:p>
      </dgm:t>
    </dgm:pt>
    <dgm:pt modelId="{A72539E9-11D0-3A47-BE5A-FA602049AE28}" type="sibTrans" cxnId="{86C51ACD-EBBD-3C4A-A567-3BEBBB192559}">
      <dgm:prSet/>
      <dgm:spPr/>
      <dgm:t>
        <a:bodyPr/>
        <a:lstStyle/>
        <a:p>
          <a:endParaRPr lang="ru-RU"/>
        </a:p>
      </dgm:t>
    </dgm:pt>
    <dgm:pt modelId="{006E8856-B171-DB43-9834-2F6039034D7D}">
      <dgm:prSet phldrT="[Текст]"/>
      <dgm:spPr/>
      <dgm:t>
        <a:bodyPr/>
        <a:lstStyle/>
        <a:p>
          <a:r>
            <a:rPr lang="en-US" dirty="0"/>
            <a:t>Copy input data from CPU memory to GPU memory </a:t>
          </a:r>
          <a:endParaRPr lang="ru-RU" dirty="0"/>
        </a:p>
      </dgm:t>
    </dgm:pt>
    <dgm:pt modelId="{43154A7A-0338-C941-90FC-48C72AE017CE}" type="parTrans" cxnId="{BFEFF512-87B4-D546-8CA3-1118F21A1A59}">
      <dgm:prSet/>
      <dgm:spPr/>
      <dgm:t>
        <a:bodyPr/>
        <a:lstStyle/>
        <a:p>
          <a:endParaRPr lang="ru-RU"/>
        </a:p>
      </dgm:t>
    </dgm:pt>
    <dgm:pt modelId="{E861ACDC-C34E-7C47-9539-6D165BB1EC33}" type="sibTrans" cxnId="{BFEFF512-87B4-D546-8CA3-1118F21A1A59}">
      <dgm:prSet/>
      <dgm:spPr/>
      <dgm:t>
        <a:bodyPr/>
        <a:lstStyle/>
        <a:p>
          <a:endParaRPr lang="ru-RU"/>
        </a:p>
      </dgm:t>
    </dgm:pt>
    <dgm:pt modelId="{552B4940-02CB-FE49-AB6C-45742BF5ECE7}">
      <dgm:prSet phldrT="[Текст]"/>
      <dgm:spPr/>
      <dgm:t>
        <a:bodyPr/>
        <a:lstStyle/>
        <a:p>
          <a:r>
            <a:rPr lang="en-US" dirty="0"/>
            <a:t>Load GPU code and execute it</a:t>
          </a:r>
          <a:endParaRPr lang="ru-RU" dirty="0"/>
        </a:p>
      </dgm:t>
    </dgm:pt>
    <dgm:pt modelId="{72B54E05-84F1-DB47-929B-86616A1FF1C5}" type="parTrans" cxnId="{403B484F-4323-AF40-92D7-ABB93096A369}">
      <dgm:prSet/>
      <dgm:spPr/>
      <dgm:t>
        <a:bodyPr/>
        <a:lstStyle/>
        <a:p>
          <a:endParaRPr lang="ru-RU"/>
        </a:p>
      </dgm:t>
    </dgm:pt>
    <dgm:pt modelId="{F0DF4480-A8A7-B342-80B5-C3B6626037C5}" type="sibTrans" cxnId="{403B484F-4323-AF40-92D7-ABB93096A369}">
      <dgm:prSet/>
      <dgm:spPr/>
      <dgm:t>
        <a:bodyPr/>
        <a:lstStyle/>
        <a:p>
          <a:endParaRPr lang="ru-RU"/>
        </a:p>
      </dgm:t>
    </dgm:pt>
    <dgm:pt modelId="{08AF32ED-1055-3248-B124-56877C1606CE}">
      <dgm:prSet/>
      <dgm:spPr/>
      <dgm:t>
        <a:bodyPr/>
        <a:lstStyle/>
        <a:p>
          <a:r>
            <a:rPr lang="en-US" dirty="0"/>
            <a:t>Copy results from GPU memory to CPU memory </a:t>
          </a:r>
          <a:endParaRPr lang="ru-RU" dirty="0"/>
        </a:p>
      </dgm:t>
    </dgm:pt>
    <dgm:pt modelId="{E46E995A-EDA9-CB48-A02B-3BCA465EDBC1}" type="parTrans" cxnId="{E094F915-428E-5248-B598-266D399D1561}">
      <dgm:prSet/>
      <dgm:spPr/>
      <dgm:t>
        <a:bodyPr/>
        <a:lstStyle/>
        <a:p>
          <a:endParaRPr lang="ru-RU"/>
        </a:p>
      </dgm:t>
    </dgm:pt>
    <dgm:pt modelId="{7456505B-50A5-424E-8D58-B79F60C9666F}" type="sibTrans" cxnId="{E094F915-428E-5248-B598-266D399D1561}">
      <dgm:prSet/>
      <dgm:spPr/>
      <dgm:t>
        <a:bodyPr/>
        <a:lstStyle/>
        <a:p>
          <a:endParaRPr lang="ru-RU"/>
        </a:p>
      </dgm:t>
    </dgm:pt>
    <dgm:pt modelId="{EE891665-AA1F-AE44-8A7F-11DC8958ADBB}" type="pres">
      <dgm:prSet presAssocID="{24B643D3-E1BD-2541-A180-1B218C213C39}" presName="rootnode" presStyleCnt="0">
        <dgm:presLayoutVars>
          <dgm:chMax/>
          <dgm:chPref/>
          <dgm:dir/>
          <dgm:animLvl val="lvl"/>
        </dgm:presLayoutVars>
      </dgm:prSet>
      <dgm:spPr/>
    </dgm:pt>
    <dgm:pt modelId="{F537A507-630A-384D-AE83-FD3F5C729676}" type="pres">
      <dgm:prSet presAssocID="{40268D8A-1C48-0E4E-A345-C1FE88DFBFCE}" presName="composite" presStyleCnt="0"/>
      <dgm:spPr/>
    </dgm:pt>
    <dgm:pt modelId="{2126D034-1253-0245-92E2-AAFC74AA7977}" type="pres">
      <dgm:prSet presAssocID="{40268D8A-1C48-0E4E-A345-C1FE88DFBFCE}" presName="bentUpArrow1" presStyleLbl="alignImgPlace1" presStyleIdx="0" presStyleCnt="3"/>
      <dgm:spPr/>
    </dgm:pt>
    <dgm:pt modelId="{5B46C773-F2F3-F64C-8C05-6510772FF30F}" type="pres">
      <dgm:prSet presAssocID="{40268D8A-1C48-0E4E-A345-C1FE88DFBFCE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3F970075-CC3E-1E43-B6C1-1A1BC7F3628E}" type="pres">
      <dgm:prSet presAssocID="{40268D8A-1C48-0E4E-A345-C1FE88DFBFCE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9CAC656-9348-7149-A01C-DFCBF7409A08}" type="pres">
      <dgm:prSet presAssocID="{A72539E9-11D0-3A47-BE5A-FA602049AE28}" presName="sibTrans" presStyleCnt="0"/>
      <dgm:spPr/>
    </dgm:pt>
    <dgm:pt modelId="{077DE60C-12F7-4F46-BC0F-E438449CB816}" type="pres">
      <dgm:prSet presAssocID="{006E8856-B171-DB43-9834-2F6039034D7D}" presName="composite" presStyleCnt="0"/>
      <dgm:spPr/>
    </dgm:pt>
    <dgm:pt modelId="{A65E1E1D-951E-AD4D-B512-A1EAD1AFBA89}" type="pres">
      <dgm:prSet presAssocID="{006E8856-B171-DB43-9834-2F6039034D7D}" presName="bentUpArrow1" presStyleLbl="alignImgPlace1" presStyleIdx="1" presStyleCnt="3"/>
      <dgm:spPr/>
    </dgm:pt>
    <dgm:pt modelId="{C9566016-FFBC-9D46-B917-037A54119646}" type="pres">
      <dgm:prSet presAssocID="{006E8856-B171-DB43-9834-2F6039034D7D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CAD5A8E4-3554-CD41-A22E-C9C6061B2615}" type="pres">
      <dgm:prSet presAssocID="{006E8856-B171-DB43-9834-2F6039034D7D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FFD7955D-1958-9F4B-9AE6-85FF52108E82}" type="pres">
      <dgm:prSet presAssocID="{E861ACDC-C34E-7C47-9539-6D165BB1EC33}" presName="sibTrans" presStyleCnt="0"/>
      <dgm:spPr/>
    </dgm:pt>
    <dgm:pt modelId="{A6F9058B-A40C-EE49-8CF5-20A70F9CD32D}" type="pres">
      <dgm:prSet presAssocID="{552B4940-02CB-FE49-AB6C-45742BF5ECE7}" presName="composite" presStyleCnt="0"/>
      <dgm:spPr/>
    </dgm:pt>
    <dgm:pt modelId="{C6185AA9-4851-5B41-97B8-F7CB156EB7E2}" type="pres">
      <dgm:prSet presAssocID="{552B4940-02CB-FE49-AB6C-45742BF5ECE7}" presName="bentUpArrow1" presStyleLbl="alignImgPlace1" presStyleIdx="2" presStyleCnt="3"/>
      <dgm:spPr/>
    </dgm:pt>
    <dgm:pt modelId="{EC352EF4-27C2-A143-8C7F-B088098FDA46}" type="pres">
      <dgm:prSet presAssocID="{552B4940-02CB-FE49-AB6C-45742BF5ECE7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9D4E1395-F91B-F943-9CA1-525B0B6F5ED5}" type="pres">
      <dgm:prSet presAssocID="{552B4940-02CB-FE49-AB6C-45742BF5ECE7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1AFF273E-66CF-C047-8964-2839E05E5152}" type="pres">
      <dgm:prSet presAssocID="{F0DF4480-A8A7-B342-80B5-C3B6626037C5}" presName="sibTrans" presStyleCnt="0"/>
      <dgm:spPr/>
    </dgm:pt>
    <dgm:pt modelId="{BB8305BB-A2B8-544C-9D14-6F6E0FE590D3}" type="pres">
      <dgm:prSet presAssocID="{08AF32ED-1055-3248-B124-56877C1606CE}" presName="composite" presStyleCnt="0"/>
      <dgm:spPr/>
    </dgm:pt>
    <dgm:pt modelId="{D9F0953D-070E-AB43-95D3-731B8BD95421}" type="pres">
      <dgm:prSet presAssocID="{08AF32ED-1055-3248-B124-56877C1606CE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BFEFF512-87B4-D546-8CA3-1118F21A1A59}" srcId="{24B643D3-E1BD-2541-A180-1B218C213C39}" destId="{006E8856-B171-DB43-9834-2F6039034D7D}" srcOrd="1" destOrd="0" parTransId="{43154A7A-0338-C941-90FC-48C72AE017CE}" sibTransId="{E861ACDC-C34E-7C47-9539-6D165BB1EC33}"/>
    <dgm:cxn modelId="{E094F915-428E-5248-B598-266D399D1561}" srcId="{24B643D3-E1BD-2541-A180-1B218C213C39}" destId="{08AF32ED-1055-3248-B124-56877C1606CE}" srcOrd="3" destOrd="0" parTransId="{E46E995A-EDA9-CB48-A02B-3BCA465EDBC1}" sibTransId="{7456505B-50A5-424E-8D58-B79F60C9666F}"/>
    <dgm:cxn modelId="{C49B9832-C0A4-6E49-880E-724D9E304CF4}" type="presOf" srcId="{24B643D3-E1BD-2541-A180-1B218C213C39}" destId="{EE891665-AA1F-AE44-8A7F-11DC8958ADBB}" srcOrd="0" destOrd="0" presId="urn:microsoft.com/office/officeart/2005/8/layout/StepDownProcess"/>
    <dgm:cxn modelId="{47EAEA62-5922-5A4D-8152-96417DA92023}" type="presOf" srcId="{006E8856-B171-DB43-9834-2F6039034D7D}" destId="{C9566016-FFBC-9D46-B917-037A54119646}" srcOrd="0" destOrd="0" presId="urn:microsoft.com/office/officeart/2005/8/layout/StepDownProcess"/>
    <dgm:cxn modelId="{403B484F-4323-AF40-92D7-ABB93096A369}" srcId="{24B643D3-E1BD-2541-A180-1B218C213C39}" destId="{552B4940-02CB-FE49-AB6C-45742BF5ECE7}" srcOrd="2" destOrd="0" parTransId="{72B54E05-84F1-DB47-929B-86616A1FF1C5}" sibTransId="{F0DF4480-A8A7-B342-80B5-C3B6626037C5}"/>
    <dgm:cxn modelId="{A5180ACB-848C-534C-979C-F07D927D8D03}" type="presOf" srcId="{08AF32ED-1055-3248-B124-56877C1606CE}" destId="{D9F0953D-070E-AB43-95D3-731B8BD95421}" srcOrd="0" destOrd="0" presId="urn:microsoft.com/office/officeart/2005/8/layout/StepDownProcess"/>
    <dgm:cxn modelId="{86C51ACD-EBBD-3C4A-A567-3BEBBB192559}" srcId="{24B643D3-E1BD-2541-A180-1B218C213C39}" destId="{40268D8A-1C48-0E4E-A345-C1FE88DFBFCE}" srcOrd="0" destOrd="0" parTransId="{79058D44-8FA4-044B-A86C-1CC3BF2C5D1A}" sibTransId="{A72539E9-11D0-3A47-BE5A-FA602049AE28}"/>
    <dgm:cxn modelId="{3C1642D7-321C-9949-A842-DA362924472D}" type="presOf" srcId="{40268D8A-1C48-0E4E-A345-C1FE88DFBFCE}" destId="{5B46C773-F2F3-F64C-8C05-6510772FF30F}" srcOrd="0" destOrd="0" presId="urn:microsoft.com/office/officeart/2005/8/layout/StepDownProcess"/>
    <dgm:cxn modelId="{301628DA-F83A-5346-973C-3BBBB6255100}" type="presOf" srcId="{552B4940-02CB-FE49-AB6C-45742BF5ECE7}" destId="{EC352EF4-27C2-A143-8C7F-B088098FDA46}" srcOrd="0" destOrd="0" presId="urn:microsoft.com/office/officeart/2005/8/layout/StepDownProcess"/>
    <dgm:cxn modelId="{072D4C0E-11E6-9A40-90C3-B1D16A0E7170}" type="presParOf" srcId="{EE891665-AA1F-AE44-8A7F-11DC8958ADBB}" destId="{F537A507-630A-384D-AE83-FD3F5C729676}" srcOrd="0" destOrd="0" presId="urn:microsoft.com/office/officeart/2005/8/layout/StepDownProcess"/>
    <dgm:cxn modelId="{D5AD643F-D7B2-F94D-8127-BE3B37451D76}" type="presParOf" srcId="{F537A507-630A-384D-AE83-FD3F5C729676}" destId="{2126D034-1253-0245-92E2-AAFC74AA7977}" srcOrd="0" destOrd="0" presId="urn:microsoft.com/office/officeart/2005/8/layout/StepDownProcess"/>
    <dgm:cxn modelId="{F1097DE9-65E1-5541-93A3-3DF56A1DECB9}" type="presParOf" srcId="{F537A507-630A-384D-AE83-FD3F5C729676}" destId="{5B46C773-F2F3-F64C-8C05-6510772FF30F}" srcOrd="1" destOrd="0" presId="urn:microsoft.com/office/officeart/2005/8/layout/StepDownProcess"/>
    <dgm:cxn modelId="{89D823FF-FF9B-924F-954B-99559BD894C0}" type="presParOf" srcId="{F537A507-630A-384D-AE83-FD3F5C729676}" destId="{3F970075-CC3E-1E43-B6C1-1A1BC7F3628E}" srcOrd="2" destOrd="0" presId="urn:microsoft.com/office/officeart/2005/8/layout/StepDownProcess"/>
    <dgm:cxn modelId="{F2AACE5C-D7E7-4B4F-9AA0-2B00CDA37E35}" type="presParOf" srcId="{EE891665-AA1F-AE44-8A7F-11DC8958ADBB}" destId="{99CAC656-9348-7149-A01C-DFCBF7409A08}" srcOrd="1" destOrd="0" presId="urn:microsoft.com/office/officeart/2005/8/layout/StepDownProcess"/>
    <dgm:cxn modelId="{344BCE50-E6AF-7249-9FFA-30B81BF3EC7B}" type="presParOf" srcId="{EE891665-AA1F-AE44-8A7F-11DC8958ADBB}" destId="{077DE60C-12F7-4F46-BC0F-E438449CB816}" srcOrd="2" destOrd="0" presId="urn:microsoft.com/office/officeart/2005/8/layout/StepDownProcess"/>
    <dgm:cxn modelId="{D3257503-4F17-A842-BCA6-213FE0AF72B8}" type="presParOf" srcId="{077DE60C-12F7-4F46-BC0F-E438449CB816}" destId="{A65E1E1D-951E-AD4D-B512-A1EAD1AFBA89}" srcOrd="0" destOrd="0" presId="urn:microsoft.com/office/officeart/2005/8/layout/StepDownProcess"/>
    <dgm:cxn modelId="{D3E31C6F-CA9A-3E4B-8A06-2403EA1E883B}" type="presParOf" srcId="{077DE60C-12F7-4F46-BC0F-E438449CB816}" destId="{C9566016-FFBC-9D46-B917-037A54119646}" srcOrd="1" destOrd="0" presId="urn:microsoft.com/office/officeart/2005/8/layout/StepDownProcess"/>
    <dgm:cxn modelId="{F5F787F5-852A-CE44-A8D8-EEE449D02FB5}" type="presParOf" srcId="{077DE60C-12F7-4F46-BC0F-E438449CB816}" destId="{CAD5A8E4-3554-CD41-A22E-C9C6061B2615}" srcOrd="2" destOrd="0" presId="urn:microsoft.com/office/officeart/2005/8/layout/StepDownProcess"/>
    <dgm:cxn modelId="{F6D4C820-B561-574A-9673-36C78C076B11}" type="presParOf" srcId="{EE891665-AA1F-AE44-8A7F-11DC8958ADBB}" destId="{FFD7955D-1958-9F4B-9AE6-85FF52108E82}" srcOrd="3" destOrd="0" presId="urn:microsoft.com/office/officeart/2005/8/layout/StepDownProcess"/>
    <dgm:cxn modelId="{39348208-C278-A846-A69C-1C2669350EB6}" type="presParOf" srcId="{EE891665-AA1F-AE44-8A7F-11DC8958ADBB}" destId="{A6F9058B-A40C-EE49-8CF5-20A70F9CD32D}" srcOrd="4" destOrd="0" presId="urn:microsoft.com/office/officeart/2005/8/layout/StepDownProcess"/>
    <dgm:cxn modelId="{68FE6F3B-E770-EB4B-9026-F64475B0EE49}" type="presParOf" srcId="{A6F9058B-A40C-EE49-8CF5-20A70F9CD32D}" destId="{C6185AA9-4851-5B41-97B8-F7CB156EB7E2}" srcOrd="0" destOrd="0" presId="urn:microsoft.com/office/officeart/2005/8/layout/StepDownProcess"/>
    <dgm:cxn modelId="{12D934F8-5B37-1F49-8B37-CCE27AD440E0}" type="presParOf" srcId="{A6F9058B-A40C-EE49-8CF5-20A70F9CD32D}" destId="{EC352EF4-27C2-A143-8C7F-B088098FDA46}" srcOrd="1" destOrd="0" presId="urn:microsoft.com/office/officeart/2005/8/layout/StepDownProcess"/>
    <dgm:cxn modelId="{520244ED-CB95-9B49-9D55-9D0F334B6F45}" type="presParOf" srcId="{A6F9058B-A40C-EE49-8CF5-20A70F9CD32D}" destId="{9D4E1395-F91B-F943-9CA1-525B0B6F5ED5}" srcOrd="2" destOrd="0" presId="urn:microsoft.com/office/officeart/2005/8/layout/StepDownProcess"/>
    <dgm:cxn modelId="{FC583BD4-4E8C-7749-BAA2-054E461CA420}" type="presParOf" srcId="{EE891665-AA1F-AE44-8A7F-11DC8958ADBB}" destId="{1AFF273E-66CF-C047-8964-2839E05E5152}" srcOrd="5" destOrd="0" presId="urn:microsoft.com/office/officeart/2005/8/layout/StepDownProcess"/>
    <dgm:cxn modelId="{DEEF06CE-FF86-1C4F-91C8-CBFA6FEAAFB1}" type="presParOf" srcId="{EE891665-AA1F-AE44-8A7F-11DC8958ADBB}" destId="{BB8305BB-A2B8-544C-9D14-6F6E0FE590D3}" srcOrd="6" destOrd="0" presId="urn:microsoft.com/office/officeart/2005/8/layout/StepDownProcess"/>
    <dgm:cxn modelId="{501378DD-7C21-3B41-8F16-EB62EB4909B7}" type="presParOf" srcId="{BB8305BB-A2B8-544C-9D14-6F6E0FE590D3}" destId="{D9F0953D-070E-AB43-95D3-731B8BD95421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6D034-1253-0245-92E2-AAFC74AA7977}">
      <dsp:nvSpPr>
        <dsp:cNvPr id="0" name=""/>
        <dsp:cNvSpPr/>
      </dsp:nvSpPr>
      <dsp:spPr>
        <a:xfrm rot="5400000">
          <a:off x="1225289" y="1173866"/>
          <a:ext cx="1030910" cy="117365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61176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6500000"/>
          </a:lightRig>
        </a:scene3d>
        <a:sp3d contourW="12700" prstMaterial="powder">
          <a:bevelT h="50800"/>
          <a:contourClr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satMod val="10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46C773-F2F3-F64C-8C05-6510772FF30F}">
      <dsp:nvSpPr>
        <dsp:cNvPr id="0" name=""/>
        <dsp:cNvSpPr/>
      </dsp:nvSpPr>
      <dsp:spPr>
        <a:xfrm>
          <a:off x="952160" y="31082"/>
          <a:ext cx="1735446" cy="121475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75000"/>
                <a:satMod val="16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0000"/>
                <a:shade val="100000"/>
                <a:satMod val="140000"/>
              </a:schemeClr>
            </a:gs>
          </a:gsLst>
          <a:lin ang="16200000" scaled="1"/>
        </a:gradFill>
        <a:ln>
          <a:noFill/>
        </a:ln>
        <a:effectLst>
          <a:outerShdw blurRad="50800" dist="38100" dir="5400000" rotWithShape="0">
            <a:srgbClr val="000000">
              <a:alpha val="61176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6500000"/>
          </a:lightRig>
        </a:scene3d>
        <a:sp3d contourW="12700" prstMaterial="powder">
          <a:bevelT h="5080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Prepare data on CPU</a:t>
          </a:r>
          <a:endParaRPr lang="ru-RU" sz="1700" kern="1200" dirty="0"/>
        </a:p>
      </dsp:txBody>
      <dsp:txXfrm>
        <a:off x="1011470" y="90392"/>
        <a:ext cx="1616826" cy="1096136"/>
      </dsp:txXfrm>
    </dsp:sp>
    <dsp:sp modelId="{3F970075-CC3E-1E43-B6C1-1A1BC7F3628E}">
      <dsp:nvSpPr>
        <dsp:cNvPr id="0" name=""/>
        <dsp:cNvSpPr/>
      </dsp:nvSpPr>
      <dsp:spPr>
        <a:xfrm>
          <a:off x="2687607" y="146936"/>
          <a:ext cx="1262198" cy="981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5E1E1D-951E-AD4D-B512-A1EAD1AFBA89}">
      <dsp:nvSpPr>
        <dsp:cNvPr id="0" name=""/>
        <dsp:cNvSpPr/>
      </dsp:nvSpPr>
      <dsp:spPr>
        <a:xfrm rot="5400000">
          <a:off x="2664158" y="2538438"/>
          <a:ext cx="1030910" cy="117365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61176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6500000"/>
          </a:lightRig>
        </a:scene3d>
        <a:sp3d contourW="12700" prstMaterial="powder">
          <a:bevelT h="50800"/>
          <a:contourClr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satMod val="10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9566016-FFBC-9D46-B917-037A54119646}">
      <dsp:nvSpPr>
        <dsp:cNvPr id="0" name=""/>
        <dsp:cNvSpPr/>
      </dsp:nvSpPr>
      <dsp:spPr>
        <a:xfrm>
          <a:off x="2391030" y="1395654"/>
          <a:ext cx="1735446" cy="121475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75000"/>
                <a:satMod val="16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0000"/>
                <a:shade val="100000"/>
                <a:satMod val="140000"/>
              </a:schemeClr>
            </a:gs>
          </a:gsLst>
          <a:lin ang="16200000" scaled="1"/>
        </a:gradFill>
        <a:ln>
          <a:noFill/>
        </a:ln>
        <a:effectLst>
          <a:outerShdw blurRad="50800" dist="38100" dir="5400000" rotWithShape="0">
            <a:srgbClr val="000000">
              <a:alpha val="61176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6500000"/>
          </a:lightRig>
        </a:scene3d>
        <a:sp3d contourW="12700" prstMaterial="powder">
          <a:bevelT h="5080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Copy input data from CPU memory to GPU memory </a:t>
          </a:r>
          <a:endParaRPr lang="ru-RU" sz="1700" kern="1200" dirty="0"/>
        </a:p>
      </dsp:txBody>
      <dsp:txXfrm>
        <a:off x="2450340" y="1454964"/>
        <a:ext cx="1616826" cy="1096136"/>
      </dsp:txXfrm>
    </dsp:sp>
    <dsp:sp modelId="{CAD5A8E4-3554-CD41-A22E-C9C6061B2615}">
      <dsp:nvSpPr>
        <dsp:cNvPr id="0" name=""/>
        <dsp:cNvSpPr/>
      </dsp:nvSpPr>
      <dsp:spPr>
        <a:xfrm>
          <a:off x="4126476" y="1511508"/>
          <a:ext cx="1262198" cy="981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185AA9-4851-5B41-97B8-F7CB156EB7E2}">
      <dsp:nvSpPr>
        <dsp:cNvPr id="0" name=""/>
        <dsp:cNvSpPr/>
      </dsp:nvSpPr>
      <dsp:spPr>
        <a:xfrm rot="5400000">
          <a:off x="4103028" y="3903010"/>
          <a:ext cx="1030910" cy="117365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61176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6500000"/>
          </a:lightRig>
        </a:scene3d>
        <a:sp3d contourW="12700" prstMaterial="powder">
          <a:bevelT h="50800"/>
          <a:contourClr>
            <a:schemeClr val="accent1">
              <a:tint val="50000"/>
              <a:hueOff val="0"/>
              <a:satOff val="0"/>
              <a:lumOff val="0"/>
              <a:alphaOff val="0"/>
              <a:tint val="100000"/>
              <a:shade val="100000"/>
              <a:satMod val="10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C352EF4-27C2-A143-8C7F-B088098FDA46}">
      <dsp:nvSpPr>
        <dsp:cNvPr id="0" name=""/>
        <dsp:cNvSpPr/>
      </dsp:nvSpPr>
      <dsp:spPr>
        <a:xfrm>
          <a:off x="3829899" y="2760225"/>
          <a:ext cx="1735446" cy="121475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75000"/>
                <a:satMod val="16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0000"/>
                <a:shade val="100000"/>
                <a:satMod val="140000"/>
              </a:schemeClr>
            </a:gs>
          </a:gsLst>
          <a:lin ang="16200000" scaled="1"/>
        </a:gradFill>
        <a:ln>
          <a:noFill/>
        </a:ln>
        <a:effectLst>
          <a:outerShdw blurRad="50800" dist="38100" dir="5400000" rotWithShape="0">
            <a:srgbClr val="000000">
              <a:alpha val="61176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6500000"/>
          </a:lightRig>
        </a:scene3d>
        <a:sp3d contourW="12700" prstMaterial="powder">
          <a:bevelT h="5080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Load GPU code and execute it</a:t>
          </a:r>
          <a:endParaRPr lang="ru-RU" sz="1700" kern="1200" dirty="0"/>
        </a:p>
      </dsp:txBody>
      <dsp:txXfrm>
        <a:off x="3889209" y="2819535"/>
        <a:ext cx="1616826" cy="1096136"/>
      </dsp:txXfrm>
    </dsp:sp>
    <dsp:sp modelId="{9D4E1395-F91B-F943-9CA1-525B0B6F5ED5}">
      <dsp:nvSpPr>
        <dsp:cNvPr id="0" name=""/>
        <dsp:cNvSpPr/>
      </dsp:nvSpPr>
      <dsp:spPr>
        <a:xfrm>
          <a:off x="5565345" y="2876080"/>
          <a:ext cx="1262198" cy="981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F0953D-070E-AB43-95D3-731B8BD95421}">
      <dsp:nvSpPr>
        <dsp:cNvPr id="0" name=""/>
        <dsp:cNvSpPr/>
      </dsp:nvSpPr>
      <dsp:spPr>
        <a:xfrm>
          <a:off x="5268768" y="4124797"/>
          <a:ext cx="1735446" cy="121475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75000"/>
                <a:satMod val="16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0000"/>
                <a:shade val="100000"/>
                <a:satMod val="140000"/>
              </a:schemeClr>
            </a:gs>
          </a:gsLst>
          <a:lin ang="16200000" scaled="1"/>
        </a:gradFill>
        <a:ln>
          <a:noFill/>
        </a:ln>
        <a:effectLst>
          <a:outerShdw blurRad="50800" dist="38100" dir="5400000" rotWithShape="0">
            <a:srgbClr val="000000">
              <a:alpha val="61176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6500000"/>
          </a:lightRig>
        </a:scene3d>
        <a:sp3d contourW="12700" prstMaterial="powder">
          <a:bevelT h="5080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Copy results from GPU memory to CPU memory </a:t>
          </a:r>
          <a:endParaRPr lang="ru-RU" sz="1700" kern="1200" dirty="0"/>
        </a:p>
      </dsp:txBody>
      <dsp:txXfrm>
        <a:off x="5328078" y="4184107"/>
        <a:ext cx="1616826" cy="1096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Rectangle 2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A849C5AD-4428-4E9C-9C84-11B72C9365FB}" type="datetimeFigureOut">
              <a:rPr lang="en-US" smtClean="0"/>
              <a:pPr/>
              <a:t>9/28/2019</a:t>
            </a:fld>
            <a:endParaRPr lang="en-US"/>
          </a:p>
        </p:txBody>
      </p:sp>
      <p:sp>
        <p:nvSpPr>
          <p:cNvPr id="30" name="Rectangle 30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C596567-A38F-4CEF-B37F-9B9D120D62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57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4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Rectangle 15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D7547E60-4BE7-4E4E-9AAA-5EE35AEC995C}" type="datetimeFigureOut">
              <a:rPr lang="en-US" smtClean="0"/>
              <a:pPr/>
              <a:t>9/28/2019</a:t>
            </a:fld>
            <a:endParaRPr lang="en-US"/>
          </a:p>
        </p:txBody>
      </p:sp>
      <p:sp>
        <p:nvSpPr>
          <p:cNvPr id="23" name="Rectangle 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Rectangle 2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077768-21C8-4125-A345-258E48D2EE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8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74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06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6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89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1"/>
          <p:cNvSpPr>
            <a:spLocks noGrp="1"/>
          </p:cNvSpPr>
          <p:nvPr>
            <p:ph type="subTitle" idx="1"/>
          </p:nvPr>
        </p:nvSpPr>
        <p:spPr>
          <a:xfrm>
            <a:off x="2492734" y="5094577"/>
            <a:ext cx="6194066" cy="925223"/>
          </a:xfrm>
        </p:spPr>
        <p:txBody>
          <a:bodyPr/>
          <a:lstStyle>
            <a:lvl1pPr marL="0" indent="0" algn="r">
              <a:buNone/>
              <a:defRPr sz="2800"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ctrTitle"/>
          </p:nvPr>
        </p:nvSpPr>
        <p:spPr>
          <a:xfrm>
            <a:off x="1108986" y="3606800"/>
            <a:ext cx="7577814" cy="1470025"/>
          </a:xfrm>
        </p:spPr>
        <p:txBody>
          <a:bodyPr anchor="b" anchorCtr="0"/>
          <a:lstStyle>
            <a:lvl1pPr algn="r">
              <a:defRPr sz="4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-1" y="6145823"/>
            <a:ext cx="9144001" cy="712177"/>
          </a:xfrm>
          <a:prstGeom prst="rect">
            <a:avLst/>
          </a:prstGeom>
          <a:solidFill>
            <a:srgbClr val="44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941360F4-26D9-46D1-A501-E3A440870504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ru-RU"/>
              <a:t>Санкт-Петербург</a:t>
            </a:r>
            <a:endParaRPr lang="en-US"/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143999" cy="12309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текст"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/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-1" y="6145823"/>
            <a:ext cx="9144001" cy="712177"/>
          </a:xfrm>
          <a:prstGeom prst="rect">
            <a:avLst/>
          </a:prstGeom>
          <a:solidFill>
            <a:srgbClr val="44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69114" y="6176963"/>
            <a:ext cx="1142633" cy="623922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755104" cy="47625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ru-RU"/>
              <a:t>Санкт-Петербург</a:t>
            </a:r>
            <a:endParaRPr lang="en-US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0" y="-4371"/>
            <a:ext cx="9144001" cy="625059"/>
          </a:xfrm>
          <a:prstGeom prst="rect">
            <a:avLst/>
          </a:prstGeom>
          <a:solidFill>
            <a:srgbClr val="44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/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-1" y="6145823"/>
            <a:ext cx="9144001" cy="712177"/>
          </a:xfrm>
          <a:prstGeom prst="rect">
            <a:avLst/>
          </a:prstGeom>
          <a:solidFill>
            <a:srgbClr val="44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69114" y="6176963"/>
            <a:ext cx="1142633" cy="623922"/>
          </a:xfrm>
          <a:prstGeom prst="rect">
            <a:avLst/>
          </a:prstGeom>
        </p:spPr>
      </p:pic>
      <p:sp>
        <p:nvSpPr>
          <p:cNvPr id="13" name="Date Placeholder 7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5AEEA08-73E0-4C90-83C8-446963258D83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755104" cy="47625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5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ru-RU"/>
              <a:t>Санкт-Петербург</a:t>
            </a:r>
            <a:endParaRPr lang="en-US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0" y="-4371"/>
            <a:ext cx="9144001" cy="383885"/>
          </a:xfrm>
          <a:prstGeom prst="rect">
            <a:avLst/>
          </a:prstGeom>
          <a:solidFill>
            <a:srgbClr val="44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-1" y="6145823"/>
            <a:ext cx="9144001" cy="712177"/>
          </a:xfrm>
          <a:prstGeom prst="rect">
            <a:avLst/>
          </a:prstGeom>
          <a:solidFill>
            <a:srgbClr val="44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69114" y="6176963"/>
            <a:ext cx="1142633" cy="623922"/>
          </a:xfrm>
          <a:prstGeom prst="rect">
            <a:avLst/>
          </a:prstGeom>
        </p:spPr>
      </p:pic>
      <p:sp>
        <p:nvSpPr>
          <p:cNvPr id="11" name="Date Placeholder 7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95172027-24AB-4FD2-9553-57806210666A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755104" cy="47625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ru-RU"/>
              <a:t>Санкт-Петербург</a:t>
            </a:r>
            <a:endParaRPr lang="en-US"/>
          </a:p>
        </p:txBody>
      </p:sp>
      <p:sp>
        <p:nvSpPr>
          <p:cNvPr id="14" name="Прямоугольник 13"/>
          <p:cNvSpPr/>
          <p:nvPr userDrawn="1"/>
        </p:nvSpPr>
        <p:spPr>
          <a:xfrm>
            <a:off x="0" y="-4371"/>
            <a:ext cx="9144001" cy="383885"/>
          </a:xfrm>
          <a:prstGeom prst="rect">
            <a:avLst/>
          </a:prstGeom>
          <a:solidFill>
            <a:srgbClr val="44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Rectangle 11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/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-1" y="6145823"/>
            <a:ext cx="9144001" cy="712177"/>
          </a:xfrm>
          <a:prstGeom prst="rect">
            <a:avLst/>
          </a:prstGeom>
          <a:solidFill>
            <a:srgbClr val="44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69114" y="6176963"/>
            <a:ext cx="1142633" cy="623922"/>
          </a:xfrm>
          <a:prstGeom prst="rect">
            <a:avLst/>
          </a:prstGeom>
        </p:spPr>
      </p:pic>
      <p:sp>
        <p:nvSpPr>
          <p:cNvPr id="16" name="Date Placeholder 7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B489BAA-AA53-4BA7-9049-0E65A89CC280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755104" cy="47625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8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ru-RU"/>
              <a:t>Санкт-Петербург</a:t>
            </a:r>
            <a:endParaRPr lang="en-US"/>
          </a:p>
        </p:txBody>
      </p:sp>
      <p:sp>
        <p:nvSpPr>
          <p:cNvPr id="19" name="Прямоугольник 18"/>
          <p:cNvSpPr/>
          <p:nvPr userDrawn="1"/>
        </p:nvSpPr>
        <p:spPr>
          <a:xfrm>
            <a:off x="0" y="-4371"/>
            <a:ext cx="9144001" cy="383885"/>
          </a:xfrm>
          <a:prstGeom prst="rect">
            <a:avLst/>
          </a:prstGeom>
          <a:solidFill>
            <a:srgbClr val="44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/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-1" y="6145823"/>
            <a:ext cx="9144001" cy="712177"/>
          </a:xfrm>
          <a:prstGeom prst="rect">
            <a:avLst/>
          </a:prstGeom>
          <a:solidFill>
            <a:srgbClr val="44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69114" y="6176963"/>
            <a:ext cx="1142633" cy="623922"/>
          </a:xfrm>
          <a:prstGeom prst="rect">
            <a:avLst/>
          </a:prstGeom>
        </p:spPr>
      </p:pic>
      <p:sp>
        <p:nvSpPr>
          <p:cNvPr id="14" name="Date Placeholder 7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B6319D80-F12D-488D-9FC1-7E1FC9C69715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755104" cy="47625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7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ru-RU"/>
              <a:t>Санкт-Петербург</a:t>
            </a:r>
            <a:endParaRPr lang="en-US"/>
          </a:p>
        </p:txBody>
      </p:sp>
      <p:sp>
        <p:nvSpPr>
          <p:cNvPr id="18" name="Прямоугольник 17"/>
          <p:cNvSpPr/>
          <p:nvPr userDrawn="1"/>
        </p:nvSpPr>
        <p:spPr>
          <a:xfrm>
            <a:off x="0" y="-4371"/>
            <a:ext cx="9144001" cy="383885"/>
          </a:xfrm>
          <a:prstGeom prst="rect">
            <a:avLst/>
          </a:prstGeom>
          <a:solidFill>
            <a:srgbClr val="44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0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7" name="Rectangle 17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/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-1" y="6145823"/>
            <a:ext cx="9144001" cy="712177"/>
          </a:xfrm>
          <a:prstGeom prst="rect">
            <a:avLst/>
          </a:prstGeom>
          <a:solidFill>
            <a:srgbClr val="44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69114" y="6176963"/>
            <a:ext cx="1142633" cy="623922"/>
          </a:xfrm>
          <a:prstGeom prst="rect">
            <a:avLst/>
          </a:prstGeom>
        </p:spPr>
      </p:pic>
      <p:sp>
        <p:nvSpPr>
          <p:cNvPr id="15" name="Date Placeholder 7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5FB307E7-369F-4BD7-9F53-FE667DBFC2E0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755104" cy="47625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8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ru-RU"/>
              <a:t>Санкт-Петербург</a:t>
            </a:r>
            <a:endParaRPr lang="en-US"/>
          </a:p>
        </p:txBody>
      </p:sp>
      <p:sp>
        <p:nvSpPr>
          <p:cNvPr id="19" name="Прямоугольник 18"/>
          <p:cNvSpPr/>
          <p:nvPr userDrawn="1"/>
        </p:nvSpPr>
        <p:spPr>
          <a:xfrm>
            <a:off x="0" y="-4371"/>
            <a:ext cx="9144001" cy="383885"/>
          </a:xfrm>
          <a:prstGeom prst="rect">
            <a:avLst/>
          </a:prstGeom>
          <a:solidFill>
            <a:srgbClr val="44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-1" y="6145823"/>
            <a:ext cx="9144001" cy="712177"/>
          </a:xfrm>
          <a:prstGeom prst="rect">
            <a:avLst/>
          </a:prstGeom>
          <a:solidFill>
            <a:srgbClr val="44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7869114" y="6176963"/>
            <a:ext cx="1142633" cy="623922"/>
          </a:xfrm>
          <a:prstGeom prst="rect">
            <a:avLst/>
          </a:prstGeom>
        </p:spPr>
      </p:pic>
      <p:sp>
        <p:nvSpPr>
          <p:cNvPr id="13" name="Date Placeholder 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8F6A4A00-FCAF-4ED5-A78F-95E71504CA4E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755104" cy="47625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5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ru-RU"/>
              <a:t>Санкт-Петербург</a:t>
            </a:r>
            <a:endParaRPr lang="en-US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0" y="-4371"/>
            <a:ext cx="9144001" cy="625059"/>
          </a:xfrm>
          <a:prstGeom prst="rect">
            <a:avLst/>
          </a:prstGeom>
          <a:solidFill>
            <a:srgbClr val="44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/>
  <p:txStyles>
    <p:titleStyle>
      <a:defPPr>
        <a:defRPr sz="4400">
          <a:solidFill>
            <a:schemeClr val="tx1"/>
          </a:solidFill>
          <a:latin typeface="+mj-lt"/>
          <a:ea typeface="+mj-ea"/>
          <a:cs typeface="+mj-cs"/>
        </a:defRPr>
      </a:defPPr>
      <a:lvl1pPr algn="l" eaLnBrk="1" hangingPunct="1">
        <a:buNone/>
        <a:defRPr sz="3600">
          <a:solidFill>
            <a:schemeClr val="tx1">
              <a:alpha val="100000"/>
            </a:schemeClr>
          </a:solidFill>
          <a:latin typeface="+mj-lt"/>
        </a:defRPr>
      </a:lvl1pPr>
    </p:titleStyle>
    <p:bodyStyle>
      <a:defPPr>
        <a:defRPr>
          <a:solidFill>
            <a:schemeClr val="tx1"/>
          </a:solidFill>
          <a:latin typeface="+mn-lt"/>
          <a:ea typeface="+mn-ea"/>
          <a:cs typeface="+mn-cs"/>
        </a:defRPr>
      </a:defPPr>
      <a:lvl1pPr marL="342900" indent="-342900" eaLnBrk="1" hangingPunct="1">
        <a:buChar char="•"/>
        <a:defRPr sz="2800">
          <a:latin typeface="+mn-lt"/>
        </a:defRPr>
      </a:lvl1pPr>
      <a:lvl2pPr marL="742950" indent="-285750" eaLnBrk="1" hangingPunct="1">
        <a:buChar char="–"/>
        <a:defRPr sz="2400">
          <a:latin typeface="+mn-lt"/>
        </a:defRPr>
      </a:lvl2pPr>
      <a:lvl3pPr marL="1143000" indent="-228600" eaLnBrk="1" hangingPunct="1">
        <a:buChar char="•"/>
        <a:defRPr sz="2400">
          <a:latin typeface="+mn-lt"/>
        </a:defRPr>
      </a:lvl3pPr>
      <a:lvl4pPr marL="1600200" indent="-228600" eaLnBrk="1" hangingPunct="1">
        <a:buChar char="–"/>
        <a:defRPr sz="2000">
          <a:latin typeface="+mn-lt"/>
        </a:defRPr>
      </a:lvl4pPr>
      <a:lvl5pPr marL="2057400" indent="-228600" eaLnBrk="1" hangingPunct="1">
        <a:buChar char="»"/>
        <a:defRPr sz="2000">
          <a:latin typeface="+mn-lt"/>
        </a:defRPr>
      </a:lvl5pPr>
      <a:lvl6pPr marL="2514600" indent="-228600" eaLnBrk="1" hangingPunct="1">
        <a:buChar char="•"/>
        <a:defRPr sz="2000"/>
      </a:lvl6pPr>
      <a:lvl7pPr marL="2971800" indent="-228600" eaLnBrk="1" hangingPunct="1">
        <a:buChar char="•"/>
        <a:defRPr sz="2000"/>
      </a:lvl7pPr>
      <a:lvl8pPr marL="3429000" indent="-228600" eaLnBrk="1" hangingPunct="1">
        <a:buChar char="•"/>
        <a:defRPr sz="2000"/>
      </a:lvl8pPr>
      <a:lvl9pPr marL="3886200" indent="-228600" eaLnBrk="1" hangingPunct="1">
        <a:buChar char="•"/>
        <a:defRPr sz="2000"/>
      </a:lvl9pPr>
    </p:bodyStyle>
    <p:otherStyle>
      <a:defPPr>
        <a:defRPr>
          <a:solidFill>
            <a:schemeClr val="tx1"/>
          </a:solidFill>
          <a:latin typeface="+mn-lt"/>
          <a:ea typeface="+mn-ea"/>
          <a:cs typeface="+mn-cs"/>
        </a:defRPr>
      </a:defPPr>
      <a:lvl1pPr marL="0" eaLnBrk="1" hangingPunct="1"/>
      <a:lvl2pPr marL="457200" eaLnBrk="1" hangingPunct="1"/>
      <a:lvl3pPr marL="914400" eaLnBrk="1" hangingPunct="1"/>
      <a:lvl4pPr marL="1371600" eaLnBrk="1" hangingPunct="1"/>
      <a:lvl5pPr marL="1828800" eaLnBrk="1" hangingPunct="1"/>
      <a:lvl6pPr marL="2286000" eaLnBrk="1" hangingPunct="1"/>
      <a:lvl7pPr marL="2743200" eaLnBrk="1" hangingPunct="1"/>
      <a:lvl8pPr marL="3200400" eaLnBrk="1" hangingPunct="1"/>
      <a:lvl9pPr marL="3657600" eaLnBrk="1" hangingPunct="1"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nvidia.co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7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5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gif"/><Relationship Id="rId3" Type="http://schemas.openxmlformats.org/officeDocument/2006/relationships/image" Target="../media/image46.jpeg"/><Relationship Id="rId7" Type="http://schemas.openxmlformats.org/officeDocument/2006/relationships/image" Target="../media/image50.gif"/><Relationship Id="rId12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8.png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49.png"/><Relationship Id="rId11" Type="http://schemas.openxmlformats.org/officeDocument/2006/relationships/hyperlink" Target="http://code.google.com/p/thrust/downloads/list" TargetMode="External"/><Relationship Id="rId5" Type="http://schemas.openxmlformats.org/officeDocument/2006/relationships/image" Target="../media/image48.jpeg"/><Relationship Id="rId15" Type="http://schemas.openxmlformats.org/officeDocument/2006/relationships/image" Target="../media/image57.png"/><Relationship Id="rId10" Type="http://schemas.openxmlformats.org/officeDocument/2006/relationships/image" Target="../media/image53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Relationship Id="rId1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vidia.com/cuda/cuda-c-best-practices-guide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F8AF3-CA10-4FF3-9E2D-4254071EA473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Saint-Petersburg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</a:t>
            </a:fld>
            <a:endParaRPr lang="en-US" dirty="0"/>
          </a:p>
        </p:txBody>
      </p:sp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>
          <a:xfrm>
            <a:off x="827584" y="2276872"/>
            <a:ext cx="7577814" cy="1470025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/>
              <a:t>Parallel Programming with CUDA.</a:t>
            </a:r>
            <a:br>
              <a:rPr lang="en-US" sz="5400" b="1" dirty="0"/>
            </a:br>
            <a:r>
              <a:rPr lang="fr-FR" sz="5400" b="1" dirty="0"/>
              <a:t>Basics</a:t>
            </a:r>
            <a:endParaRPr lang="ru-RU" sz="5400" dirty="0"/>
          </a:p>
        </p:txBody>
      </p:sp>
      <p:sp>
        <p:nvSpPr>
          <p:cNvPr id="10" name="Подзаголовок 7"/>
          <p:cNvSpPr txBox="1">
            <a:spLocks/>
          </p:cNvSpPr>
          <p:nvPr/>
        </p:nvSpPr>
        <p:spPr>
          <a:xfrm>
            <a:off x="0" y="4509120"/>
            <a:ext cx="9037874" cy="925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</a:rPr>
              <a:t>Katerina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</a:rPr>
              <a:t> </a:t>
            </a:r>
            <a:r>
              <a:rPr lang="en-US" sz="2800" kern="0" dirty="0" err="1">
                <a:solidFill>
                  <a:schemeClr val="tx2"/>
                </a:solidFill>
              </a:rPr>
              <a:t>Bolgova</a:t>
            </a:r>
            <a:r>
              <a:rPr lang="en-US" sz="2800" kern="0" dirty="0">
                <a:solidFill>
                  <a:schemeClr val="tx2"/>
                </a:solidFill>
              </a:rPr>
              <a:t>, PhD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</a:rPr>
              <a:t>eScience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</a:rPr>
              <a:t> Research Institute &amp; HPC Department</a:t>
            </a:r>
          </a:p>
        </p:txBody>
      </p:sp>
    </p:spTree>
    <p:extLst>
      <p:ext uri="{BB962C8B-B14F-4D97-AF65-F5344CB8AC3E}">
        <p14:creationId xmlns:p14="http://schemas.microsoft.com/office/powerpoint/2010/main" val="3899069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CPU vs. GPU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10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Saint-Petersburg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20688"/>
            <a:ext cx="4915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was a video. You can find it by link:</a:t>
            </a:r>
          </a:p>
          <a:p>
            <a:r>
              <a:rPr lang="en-US" dirty="0"/>
              <a:t>https://www.youtube.com/watch?v=-P28LKWTzrI</a:t>
            </a:r>
          </a:p>
        </p:txBody>
      </p:sp>
      <p:sp>
        <p:nvSpPr>
          <p:cNvPr id="9" name="AutoShape 14"/>
          <p:cNvSpPr>
            <a:spLocks noChangeArrowheads="1"/>
          </p:cNvSpPr>
          <p:nvPr/>
        </p:nvSpPr>
        <p:spPr bwMode="auto">
          <a:xfrm rot="10800000">
            <a:off x="5803608" y="1596570"/>
            <a:ext cx="3074582" cy="4002324"/>
          </a:xfrm>
          <a:prstGeom prst="roundRect">
            <a:avLst>
              <a:gd name="adj" fmla="val 2485"/>
            </a:avLst>
          </a:prstGeom>
          <a:solidFill>
            <a:schemeClr val="bg1">
              <a:lumMod val="95000"/>
              <a:alpha val="73000"/>
            </a:schemeClr>
          </a:solidFill>
          <a:ln w="9525" algn="ctr">
            <a:noFill/>
            <a:miter lim="800000"/>
            <a:headEnd/>
            <a:tailEnd/>
          </a:ln>
          <a:effectLst>
            <a:outerShdw blurRad="63500" dist="38100" dir="2700000" algn="tl" rotWithShape="0">
              <a:prstClr val="black">
                <a:alpha val="72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>
            <a:bevelT w="12700" h="6350"/>
            <a:contourClr>
              <a:srgbClr val="808080">
                <a:lumMod val="75000"/>
              </a:srgbClr>
            </a:contourClr>
          </a:sp3d>
        </p:spPr>
        <p:txBody>
          <a:bodyPr wrap="none" lIns="91436" tIns="45718" rIns="91436" bIns="45718" anchor="ctr"/>
          <a:lstStyle/>
          <a:p>
            <a:pPr algn="ctr" defTabSz="91436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b="1" kern="0" dirty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882479" y="1636569"/>
            <a:ext cx="2893556" cy="424848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400" b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144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000" b="1">
                <a:solidFill>
                  <a:schemeClr val="tx1"/>
                </a:solidFill>
                <a:latin typeface="Trebuchet MS" pitchFamily="34" charset="0"/>
              </a:defRPr>
            </a:lvl2pPr>
            <a:lvl3pPr marL="1371600" indent="-282575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400" b="1">
                <a:solidFill>
                  <a:schemeClr val="tx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ctr">
              <a:lnSpc>
                <a:spcPct val="150000"/>
              </a:lnSpc>
              <a:buFontTx/>
              <a:buNone/>
            </a:pPr>
            <a:r>
              <a:rPr lang="en-US" sz="2000" b="0" dirty="0"/>
              <a:t>Tesla K20X </a:t>
            </a:r>
            <a:r>
              <a:rPr lang="en-US" sz="2000" b="0" dirty="0" err="1"/>
              <a:t>vs</a:t>
            </a:r>
            <a:r>
              <a:rPr lang="en-US" sz="2000" b="0" dirty="0"/>
              <a:t> Xeon CPU</a:t>
            </a:r>
          </a:p>
          <a:p>
            <a:pPr marL="0" indent="0" algn="ctr">
              <a:lnSpc>
                <a:spcPct val="150000"/>
              </a:lnSpc>
              <a:buFontTx/>
              <a:buNone/>
            </a:pPr>
            <a:r>
              <a:rPr lang="en-US" b="0" dirty="0">
                <a:solidFill>
                  <a:srgbClr val="73B900"/>
                </a:solidFill>
              </a:rPr>
              <a:t>8x Faster SGEMM</a:t>
            </a:r>
          </a:p>
          <a:p>
            <a:pPr marL="0" indent="0" algn="ctr">
              <a:lnSpc>
                <a:spcPct val="150000"/>
              </a:lnSpc>
              <a:buFontTx/>
              <a:buNone/>
            </a:pPr>
            <a:r>
              <a:rPr lang="en-US" b="0" dirty="0">
                <a:solidFill>
                  <a:srgbClr val="73B900"/>
                </a:solidFill>
              </a:rPr>
              <a:t>6x Faster DGEMM</a:t>
            </a:r>
          </a:p>
          <a:p>
            <a:pPr marL="0" indent="0" algn="ctr">
              <a:lnSpc>
                <a:spcPct val="150000"/>
              </a:lnSpc>
              <a:buFontTx/>
              <a:buNone/>
            </a:pPr>
            <a:endParaRPr lang="en-US" sz="1100" b="0" dirty="0"/>
          </a:p>
          <a:p>
            <a:pPr marL="0" indent="0" algn="ctr">
              <a:lnSpc>
                <a:spcPct val="150000"/>
              </a:lnSpc>
              <a:buFontTx/>
              <a:buNone/>
            </a:pPr>
            <a:r>
              <a:rPr lang="en-US" sz="2000" b="0" dirty="0"/>
              <a:t>Tesla K20X </a:t>
            </a:r>
            <a:r>
              <a:rPr lang="en-US" sz="2000" b="0" dirty="0" err="1"/>
              <a:t>vs</a:t>
            </a:r>
            <a:r>
              <a:rPr lang="en-US" sz="2000" b="0" dirty="0"/>
              <a:t> Xeon Phi</a:t>
            </a:r>
          </a:p>
          <a:p>
            <a:pPr marL="0" indent="0" algn="ctr">
              <a:lnSpc>
                <a:spcPct val="150000"/>
              </a:lnSpc>
              <a:buFontTx/>
              <a:buNone/>
            </a:pPr>
            <a:r>
              <a:rPr lang="en-US" b="0" dirty="0">
                <a:solidFill>
                  <a:srgbClr val="73B900"/>
                </a:solidFill>
              </a:rPr>
              <a:t>90% Faster SGEMM</a:t>
            </a:r>
          </a:p>
          <a:p>
            <a:pPr marL="0" indent="0" algn="ctr">
              <a:lnSpc>
                <a:spcPct val="150000"/>
              </a:lnSpc>
              <a:buFontTx/>
              <a:buNone/>
            </a:pPr>
            <a:r>
              <a:rPr lang="en-US" b="0" dirty="0">
                <a:solidFill>
                  <a:srgbClr val="73B900"/>
                </a:solidFill>
              </a:rPr>
              <a:t>60% Faster DGEMM</a:t>
            </a:r>
          </a:p>
        </p:txBody>
      </p:sp>
      <p:cxnSp>
        <p:nvCxnSpPr>
          <p:cNvPr id="14" name="Straight Connector 9"/>
          <p:cNvCxnSpPr/>
          <p:nvPr/>
        </p:nvCxnSpPr>
        <p:spPr>
          <a:xfrm flipH="1">
            <a:off x="5635224" y="3863927"/>
            <a:ext cx="3411348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"/>
          <p:cNvGrpSpPr/>
          <p:nvPr/>
        </p:nvGrpSpPr>
        <p:grpSpPr>
          <a:xfrm>
            <a:off x="285356" y="1233320"/>
            <a:ext cx="5349868" cy="4829992"/>
            <a:chOff x="158566" y="1879280"/>
            <a:chExt cx="5349868" cy="4829992"/>
          </a:xfrm>
        </p:grpSpPr>
        <p:graphicFrame>
          <p:nvGraphicFramePr>
            <p:cNvPr id="10" name="Chart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05100614"/>
                </p:ext>
              </p:extLst>
            </p:nvPr>
          </p:nvGraphicFramePr>
          <p:xfrm>
            <a:off x="158566" y="1879280"/>
            <a:ext cx="5349868" cy="48299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1" name="Oval 35"/>
            <p:cNvSpPr/>
            <p:nvPr/>
          </p:nvSpPr>
          <p:spPr>
            <a:xfrm>
              <a:off x="1297815" y="5284074"/>
              <a:ext cx="295301" cy="29946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>
                <a:latin typeface="Trebuchet MS" pitchFamily="34" charset="0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3003618" y="3887041"/>
              <a:ext cx="295301" cy="31869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>
                <a:latin typeface="Trebuchet MS" pitchFamily="34" charset="0"/>
              </a:endParaRPr>
            </a:p>
          </p:txBody>
        </p:sp>
        <p:pic>
          <p:nvPicPr>
            <p:cNvPr id="15" name="Picture 2" descr="\\Netapp-hq06\prodmktg\Tesla_K-Series\Final\Product_Shots\K20X\Tesla_K20X_F-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6179" y="2828024"/>
              <a:ext cx="1158061" cy="770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\\Netapp-hq06\prodmktg\Tesla_K-Series\Final\Product_Shots\K20X\Tesla_K20X_F-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9499" y="2241306"/>
              <a:ext cx="1158061" cy="770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97116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GPGPU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Saint-Petersburg</a:t>
            </a:r>
          </a:p>
        </p:txBody>
      </p:sp>
      <p:pic>
        <p:nvPicPr>
          <p:cNvPr id="16386" name="Picture 2" descr="Floating-Point Operations per Second for the CPU and GPU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0688"/>
            <a:ext cx="9144000" cy="4968552"/>
          </a:xfrm>
          <a:prstGeom prst="rect">
            <a:avLst/>
          </a:prstGeom>
          <a:noFill/>
        </p:spPr>
      </p:pic>
      <p:sp>
        <p:nvSpPr>
          <p:cNvPr id="8" name="Прямоугольник 7"/>
          <p:cNvSpPr/>
          <p:nvPr/>
        </p:nvSpPr>
        <p:spPr>
          <a:xfrm>
            <a:off x="0" y="5733256"/>
            <a:ext cx="3177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* CUDA C Programming Guide</a:t>
            </a:r>
          </a:p>
        </p:txBody>
      </p:sp>
    </p:spTree>
    <p:extLst>
      <p:ext uri="{BB962C8B-B14F-4D97-AF65-F5344CB8AC3E}">
        <p14:creationId xmlns:p14="http://schemas.microsoft.com/office/powerpoint/2010/main" val="1668009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GPGPU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Saint-Petersburg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620688"/>
            <a:ext cx="914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General-Purpose computing on Graphics Processing Units: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became practical and popular after 2001, with the advent of both programmable </a:t>
            </a:r>
            <a:r>
              <a:rPr lang="en-US" sz="2400" i="1" dirty="0" err="1"/>
              <a:t>shaders</a:t>
            </a:r>
            <a:r>
              <a:rPr lang="en-US" sz="2400" dirty="0"/>
              <a:t> and </a:t>
            </a:r>
            <a:r>
              <a:rPr lang="en-US" sz="2400" i="1" dirty="0"/>
              <a:t>floating point </a:t>
            </a:r>
            <a:r>
              <a:rPr lang="en-US" sz="2400" dirty="0"/>
              <a:t>support on graphics processors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r>
              <a:rPr lang="en-US" sz="2400" b="1" dirty="0"/>
              <a:t>Most popular implementations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err="1"/>
              <a:t>OpenCL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err="1"/>
              <a:t>DirectCompute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CUDA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036814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</a:t>
            </a:r>
            <a:r>
              <a:rPr lang="en-US" dirty="0">
                <a:solidFill>
                  <a:srgbClr val="FFFFFF"/>
                </a:solidFill>
              </a:rPr>
              <a:t>ompute </a:t>
            </a:r>
            <a:r>
              <a:rPr lang="en-US" b="1" dirty="0">
                <a:solidFill>
                  <a:srgbClr val="FFFFFF"/>
                </a:solidFill>
              </a:rPr>
              <a:t>U</a:t>
            </a:r>
            <a:r>
              <a:rPr lang="en-US" dirty="0">
                <a:solidFill>
                  <a:srgbClr val="FFFFFF"/>
                </a:solidFill>
              </a:rPr>
              <a:t>nified </a:t>
            </a:r>
            <a:r>
              <a:rPr lang="en-US" b="1" dirty="0">
                <a:solidFill>
                  <a:srgbClr val="FFFFFF"/>
                </a:solidFill>
              </a:rPr>
              <a:t>D</a:t>
            </a:r>
            <a:r>
              <a:rPr lang="en-US" dirty="0">
                <a:solidFill>
                  <a:srgbClr val="FFFFFF"/>
                </a:solidFill>
              </a:rPr>
              <a:t>evice </a:t>
            </a:r>
            <a:r>
              <a:rPr lang="en-US" b="1" dirty="0">
                <a:solidFill>
                  <a:srgbClr val="FFFFFF"/>
                </a:solidFill>
              </a:rPr>
              <a:t>A</a:t>
            </a:r>
            <a:r>
              <a:rPr lang="en-US" dirty="0">
                <a:solidFill>
                  <a:srgbClr val="FFFFFF"/>
                </a:solidFill>
              </a:rPr>
              <a:t>rchitecture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Saint-Petersburg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548680"/>
            <a:ext cx="914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CUDA®</a:t>
            </a:r>
            <a:r>
              <a:rPr lang="en-US" sz="2400" dirty="0"/>
              <a:t> - a General-Purpose Parallel Computing Platform and Programming Model: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was introduced by NVIDIA in 2006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expose GPU computing for general purpose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is designed to support various languages and application programming interfaces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 rotWithShape="1">
          <a:blip r:embed="rId2" cstate="print"/>
          <a:srcRect b="61422"/>
          <a:stretch/>
        </p:blipFill>
        <p:spPr>
          <a:xfrm>
            <a:off x="1259632" y="2780928"/>
            <a:ext cx="7560840" cy="250600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5373216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ru-RU" sz="2400" dirty="0"/>
              <a:t>CUDA </a:t>
            </a:r>
            <a:r>
              <a:rPr lang="ru-RU" sz="2400" dirty="0" err="1"/>
              <a:t>C</a:t>
            </a:r>
            <a:r>
              <a:rPr lang="ru-RU" sz="2400" dirty="0"/>
              <a:t>/</a:t>
            </a:r>
            <a:r>
              <a:rPr lang="ru-RU" sz="2400" dirty="0" err="1"/>
              <a:t>C</a:t>
            </a:r>
            <a:r>
              <a:rPr lang="ru-RU" sz="2400" dirty="0"/>
              <a:t>++</a:t>
            </a:r>
            <a:r>
              <a:rPr lang="en-US" sz="2400" dirty="0"/>
              <a:t> -  Small set of extensions to enable heterogeneous programming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182547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</a:t>
            </a:r>
            <a:r>
              <a:rPr lang="en-US" dirty="0">
                <a:solidFill>
                  <a:srgbClr val="FFFFFF"/>
                </a:solidFill>
              </a:rPr>
              <a:t>ompute </a:t>
            </a:r>
            <a:r>
              <a:rPr lang="en-US" b="1" dirty="0">
                <a:solidFill>
                  <a:srgbClr val="FFFFFF"/>
                </a:solidFill>
              </a:rPr>
              <a:t>U</a:t>
            </a:r>
            <a:r>
              <a:rPr lang="en-US" dirty="0">
                <a:solidFill>
                  <a:srgbClr val="FFFFFF"/>
                </a:solidFill>
              </a:rPr>
              <a:t>nified </a:t>
            </a:r>
            <a:r>
              <a:rPr lang="en-US" b="1" dirty="0">
                <a:solidFill>
                  <a:srgbClr val="FFFFFF"/>
                </a:solidFill>
              </a:rPr>
              <a:t>D</a:t>
            </a:r>
            <a:r>
              <a:rPr lang="en-US" dirty="0">
                <a:solidFill>
                  <a:srgbClr val="FFFFFF"/>
                </a:solidFill>
              </a:rPr>
              <a:t>evice </a:t>
            </a:r>
            <a:r>
              <a:rPr lang="en-US" b="1" dirty="0">
                <a:solidFill>
                  <a:srgbClr val="FFFFFF"/>
                </a:solidFill>
              </a:rPr>
              <a:t>A</a:t>
            </a:r>
            <a:r>
              <a:rPr lang="en-US" dirty="0">
                <a:solidFill>
                  <a:srgbClr val="FFFFFF"/>
                </a:solidFill>
              </a:rPr>
              <a:t>rchitecture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Saint-Petersburg</a:t>
            </a:r>
          </a:p>
        </p:txBody>
      </p:sp>
      <p:grpSp>
        <p:nvGrpSpPr>
          <p:cNvPr id="10" name="Group 24"/>
          <p:cNvGrpSpPr/>
          <p:nvPr/>
        </p:nvGrpSpPr>
        <p:grpSpPr>
          <a:xfrm>
            <a:off x="323528" y="4581128"/>
            <a:ext cx="8469624" cy="1528889"/>
            <a:chOff x="404624" y="4655528"/>
            <a:chExt cx="10163549" cy="1376000"/>
          </a:xfrm>
        </p:grpSpPr>
        <p:grpSp>
          <p:nvGrpSpPr>
            <p:cNvPr id="11" name="Group 6"/>
            <p:cNvGrpSpPr/>
            <p:nvPr/>
          </p:nvGrpSpPr>
          <p:grpSpPr>
            <a:xfrm>
              <a:off x="404624" y="4655528"/>
              <a:ext cx="10163549" cy="1376000"/>
              <a:chOff x="404626" y="4959973"/>
              <a:chExt cx="4301195" cy="2135266"/>
            </a:xfrm>
          </p:grpSpPr>
          <p:sp>
            <p:nvSpPr>
              <p:cNvPr id="16" name="Rounded Rectangle 19"/>
              <p:cNvSpPr/>
              <p:nvPr/>
            </p:nvSpPr>
            <p:spPr>
              <a:xfrm>
                <a:off x="404626" y="4959973"/>
                <a:ext cx="4301195" cy="2135266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75000"/>
                      <a:lumOff val="25000"/>
                      <a:shade val="30000"/>
                      <a:satMod val="115000"/>
                      <a:alpha val="36000"/>
                    </a:schemeClr>
                  </a:gs>
                  <a:gs pos="0">
                    <a:schemeClr val="bg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8900000" scaled="1"/>
              </a:gradFill>
              <a:ln w="38100">
                <a:solidFill>
                  <a:srgbClr val="73B9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91429" tIns="45714" rIns="91429" bIns="45714" anchor="ctr"/>
              <a:lstStyle/>
              <a:p>
                <a:pPr>
                  <a:defRPr/>
                </a:pPr>
                <a:r>
                  <a:rPr lang="en-US" sz="24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  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Hardware </a:t>
                </a:r>
                <a:b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 Capabilities</a:t>
                </a:r>
              </a:p>
            </p:txBody>
          </p:sp>
          <p:sp>
            <p:nvSpPr>
              <p:cNvPr id="17" name="Rectangle 7"/>
              <p:cNvSpPr>
                <a:spLocks noChangeArrowheads="1"/>
              </p:cNvSpPr>
              <p:nvPr/>
            </p:nvSpPr>
            <p:spPr bwMode="auto">
              <a:xfrm>
                <a:off x="3836428" y="4995034"/>
                <a:ext cx="603307" cy="4298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29" tIns="45714" rIns="91429" bIns="45714">
                <a:spAutoFit/>
              </a:bodyPr>
              <a:lstStyle/>
              <a:p>
                <a:pPr algn="ctr"/>
                <a:r>
                  <a:rPr lang="en-US" sz="1400" b="1" dirty="0" err="1">
                    <a:solidFill>
                      <a:schemeClr val="tx1">
                        <a:lumMod val="85000"/>
                      </a:schemeClr>
                    </a:solidFill>
                    <a:latin typeface="Trebuchet MS" pitchFamily="34" charset="0"/>
                  </a:rPr>
                  <a:t>GPUDirect</a:t>
                </a:r>
                <a:endParaRPr lang="en-US" sz="1400" b="1" dirty="0">
                  <a:solidFill>
                    <a:schemeClr val="tx1">
                      <a:lumMod val="85000"/>
                    </a:schemeClr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8" name="Rectangle 12"/>
              <p:cNvSpPr/>
              <p:nvPr/>
            </p:nvSpPr>
            <p:spPr>
              <a:xfrm>
                <a:off x="1834011" y="5100739"/>
                <a:ext cx="335945" cy="429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85000"/>
                      </a:schemeClr>
                    </a:solidFill>
                    <a:latin typeface="Trebuchet MS" pitchFamily="34" charset="0"/>
                  </a:rPr>
                  <a:t>SMX</a:t>
                </a:r>
                <a:endParaRPr lang="en-US" sz="1400" b="1" dirty="0">
                  <a:solidFill>
                    <a:schemeClr val="tx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9" name="Rectangle 17"/>
              <p:cNvSpPr/>
              <p:nvPr/>
            </p:nvSpPr>
            <p:spPr>
              <a:xfrm>
                <a:off x="2279188" y="4962261"/>
                <a:ext cx="868720" cy="7307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85000"/>
                      </a:schemeClr>
                    </a:solidFill>
                    <a:latin typeface="Trebuchet MS" pitchFamily="34" charset="0"/>
                  </a:rPr>
                  <a:t>Dynamic Parallelism</a:t>
                </a:r>
              </a:p>
            </p:txBody>
          </p:sp>
          <p:sp>
            <p:nvSpPr>
              <p:cNvPr id="20" name="Rectangle 23"/>
              <p:cNvSpPr/>
              <p:nvPr/>
            </p:nvSpPr>
            <p:spPr>
              <a:xfrm>
                <a:off x="3147908" y="4995034"/>
                <a:ext cx="566233" cy="429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err="1">
                    <a:solidFill>
                      <a:schemeClr val="tx1">
                        <a:lumMod val="85000"/>
                      </a:schemeClr>
                    </a:solidFill>
                    <a:latin typeface="Trebuchet MS" pitchFamily="34" charset="0"/>
                  </a:rPr>
                  <a:t>HyperQ</a:t>
                </a:r>
                <a:endParaRPr lang="en-US" sz="1400" b="1" dirty="0">
                  <a:solidFill>
                    <a:schemeClr val="tx1">
                      <a:lumMod val="85000"/>
                    </a:schemeClr>
                  </a:solidFill>
                  <a:latin typeface="Trebuchet MS" pitchFamily="34" charset="0"/>
                </a:endParaRPr>
              </a:p>
            </p:txBody>
          </p:sp>
        </p:grpSp>
        <p:pic>
          <p:nvPicPr>
            <p:cNvPr id="12" name="Picture 6" descr="Kepler SMX processi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782202" y="5098279"/>
              <a:ext cx="793826" cy="79148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  <p:pic>
          <p:nvPicPr>
            <p:cNvPr id="13" name="Picture 8" descr="Dynamic Parallelism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03796" y="5097557"/>
              <a:ext cx="792757" cy="8021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  <p:pic>
          <p:nvPicPr>
            <p:cNvPr id="14" name="Picture 10" descr="Hyper-Q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101858" y="5067811"/>
              <a:ext cx="908046" cy="80212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  <p:pic>
          <p:nvPicPr>
            <p:cNvPr id="15" name="Picture 1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6295" y="5046227"/>
              <a:ext cx="828674" cy="80486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15"/>
          <p:cNvGrpSpPr/>
          <p:nvPr/>
        </p:nvGrpSpPr>
        <p:grpSpPr>
          <a:xfrm>
            <a:off x="323528" y="611928"/>
            <a:ext cx="8469624" cy="1464225"/>
            <a:chOff x="404625" y="771383"/>
            <a:chExt cx="10163549" cy="1317807"/>
          </a:xfrm>
        </p:grpSpPr>
        <p:sp>
          <p:nvSpPr>
            <p:cNvPr id="22" name="Rounded Rectangle 11"/>
            <p:cNvSpPr/>
            <p:nvPr/>
          </p:nvSpPr>
          <p:spPr>
            <a:xfrm>
              <a:off x="404625" y="771383"/>
              <a:ext cx="10163549" cy="1306355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  <a:lumOff val="25000"/>
                    <a:shade val="30000"/>
                    <a:satMod val="115000"/>
                    <a:alpha val="35000"/>
                  </a:schemeClr>
                </a:gs>
                <a:gs pos="0">
                  <a:schemeClr val="bg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8900000" scaled="1"/>
            </a:gradFill>
            <a:ln w="38100">
              <a:solidFill>
                <a:srgbClr val="73B9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4" rIns="91429" bIns="45714" anchor="ctr"/>
            <a:lstStyle/>
            <a:p>
              <a:pPr>
                <a:defRPr/>
              </a:pPr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Programming </a:t>
              </a:r>
              <a:b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Approaches</a:t>
              </a:r>
            </a:p>
          </p:txBody>
        </p:sp>
        <p:sp>
          <p:nvSpPr>
            <p:cNvPr id="23" name="Rounded Rectangle 2"/>
            <p:cNvSpPr/>
            <p:nvPr/>
          </p:nvSpPr>
          <p:spPr>
            <a:xfrm>
              <a:off x="3095740" y="846344"/>
              <a:ext cx="2390659" cy="768895"/>
            </a:xfrm>
            <a:prstGeom prst="roundRect">
              <a:avLst/>
            </a:prstGeom>
            <a:gradFill flip="none" rotWithShape="1">
              <a:gsLst>
                <a:gs pos="0">
                  <a:srgbClr val="73B900">
                    <a:shade val="30000"/>
                    <a:satMod val="115000"/>
                  </a:srgbClr>
                </a:gs>
                <a:gs pos="50000">
                  <a:srgbClr val="73B900">
                    <a:shade val="67500"/>
                    <a:satMod val="115000"/>
                  </a:srgbClr>
                </a:gs>
                <a:gs pos="100000">
                  <a:srgbClr val="73B9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8100">
              <a:solidFill>
                <a:srgbClr val="73B9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4" rIns="91429" bIns="45714" anchor="ctr"/>
            <a:lstStyle/>
            <a:p>
              <a:pPr algn="ctr"/>
              <a:r>
                <a:rPr lang="en-US" sz="2000" dirty="0"/>
                <a:t>Libraries</a:t>
              </a: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3095740" y="1611648"/>
              <a:ext cx="2331804" cy="47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9" tIns="45714" rIns="91429" bIns="45714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85000"/>
                    </a:schemeClr>
                  </a:solidFill>
                  <a:latin typeface="Trebuchet MS" pitchFamily="34" charset="0"/>
                </a:rPr>
                <a:t>“Drop-in” Acceleration</a:t>
              </a:r>
            </a:p>
          </p:txBody>
        </p:sp>
        <p:sp>
          <p:nvSpPr>
            <p:cNvPr id="25" name="Rounded Rectangle 4"/>
            <p:cNvSpPr/>
            <p:nvPr/>
          </p:nvSpPr>
          <p:spPr>
            <a:xfrm>
              <a:off x="8064346" y="856257"/>
              <a:ext cx="2312572" cy="768896"/>
            </a:xfrm>
            <a:prstGeom prst="roundRect">
              <a:avLst/>
            </a:prstGeom>
            <a:gradFill flip="none" rotWithShape="1">
              <a:gsLst>
                <a:gs pos="0">
                  <a:srgbClr val="73B900">
                    <a:shade val="30000"/>
                    <a:satMod val="115000"/>
                  </a:srgbClr>
                </a:gs>
                <a:gs pos="50000">
                  <a:srgbClr val="73B900">
                    <a:shade val="67500"/>
                    <a:satMod val="115000"/>
                  </a:srgbClr>
                </a:gs>
                <a:gs pos="100000">
                  <a:srgbClr val="73B9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8100">
              <a:solidFill>
                <a:srgbClr val="73B9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4" rIns="91429" bIns="45714" anchor="ctr"/>
            <a:lstStyle/>
            <a:p>
              <a:pPr algn="ctr"/>
              <a:r>
                <a:rPr lang="en-US" sz="2000" dirty="0"/>
                <a:t>Programming Languages</a:t>
              </a:r>
            </a:p>
          </p:txBody>
        </p:sp>
        <p:sp>
          <p:nvSpPr>
            <p:cNvPr id="26" name="Rounded Rectangle 3"/>
            <p:cNvSpPr/>
            <p:nvPr/>
          </p:nvSpPr>
          <p:spPr>
            <a:xfrm>
              <a:off x="5616987" y="856258"/>
              <a:ext cx="2316506" cy="768896"/>
            </a:xfrm>
            <a:prstGeom prst="roundRect">
              <a:avLst/>
            </a:prstGeom>
            <a:gradFill flip="none" rotWithShape="1">
              <a:gsLst>
                <a:gs pos="0">
                  <a:srgbClr val="73B900">
                    <a:shade val="30000"/>
                    <a:satMod val="115000"/>
                  </a:srgbClr>
                </a:gs>
                <a:gs pos="50000">
                  <a:srgbClr val="73B900">
                    <a:shade val="67500"/>
                    <a:satMod val="115000"/>
                  </a:srgbClr>
                </a:gs>
                <a:gs pos="100000">
                  <a:srgbClr val="73B9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8100">
              <a:solidFill>
                <a:srgbClr val="73B9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4" rIns="91429" bIns="45714" anchor="ctr"/>
            <a:lstStyle/>
            <a:p>
              <a:pPr algn="ctr"/>
              <a:r>
                <a:rPr lang="en-US" sz="2000" dirty="0"/>
                <a:t>OpenACC Directives</a:t>
              </a:r>
            </a:p>
          </p:txBody>
        </p:sp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8064346" y="1709446"/>
              <a:ext cx="2312572" cy="276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3" tIns="45716" rIns="91433" bIns="45716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85000"/>
                    </a:schemeClr>
                  </a:solidFill>
                  <a:latin typeface="Trebuchet MS" pitchFamily="34" charset="0"/>
                </a:rPr>
                <a:t>Maximum Flexibility</a:t>
              </a: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5616987" y="1618299"/>
              <a:ext cx="2316506" cy="470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3" tIns="45716" rIns="91433" bIns="45716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85000"/>
                    </a:schemeClr>
                  </a:solidFill>
                  <a:latin typeface="Trebuchet MS" pitchFamily="34" charset="0"/>
                </a:rPr>
                <a:t>Easily Accelerate Apps</a:t>
              </a:r>
              <a:endParaRPr lang="en-US" sz="1600" b="1" dirty="0">
                <a:solidFill>
                  <a:schemeClr val="tx1">
                    <a:lumMod val="85000"/>
                  </a:schemeClr>
                </a:solidFill>
                <a:latin typeface="Trebuchet MS" pitchFamily="34" charset="0"/>
              </a:endParaRPr>
            </a:p>
          </p:txBody>
        </p:sp>
      </p:grpSp>
      <p:grpSp>
        <p:nvGrpSpPr>
          <p:cNvPr id="29" name="Group 20"/>
          <p:cNvGrpSpPr/>
          <p:nvPr/>
        </p:nvGrpSpPr>
        <p:grpSpPr>
          <a:xfrm>
            <a:off x="323528" y="2229039"/>
            <a:ext cx="8469624" cy="1131616"/>
            <a:chOff x="404625" y="2516607"/>
            <a:chExt cx="10163549" cy="1018454"/>
          </a:xfrm>
        </p:grpSpPr>
        <p:grpSp>
          <p:nvGrpSpPr>
            <p:cNvPr id="30" name="Group 8"/>
            <p:cNvGrpSpPr/>
            <p:nvPr/>
          </p:nvGrpSpPr>
          <p:grpSpPr>
            <a:xfrm>
              <a:off x="404625" y="2516607"/>
              <a:ext cx="10163549" cy="1018454"/>
              <a:chOff x="5263509" y="3007604"/>
              <a:chExt cx="4301195" cy="2291171"/>
            </a:xfrm>
          </p:grpSpPr>
          <p:sp>
            <p:nvSpPr>
              <p:cNvPr id="32" name="Rounded Rectangle 5"/>
              <p:cNvSpPr/>
              <p:nvPr/>
            </p:nvSpPr>
            <p:spPr>
              <a:xfrm>
                <a:off x="5263509" y="3007604"/>
                <a:ext cx="4301195" cy="2214389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75000"/>
                      <a:lumOff val="25000"/>
                      <a:shade val="30000"/>
                      <a:satMod val="115000"/>
                      <a:alpha val="36000"/>
                    </a:schemeClr>
                  </a:gs>
                  <a:gs pos="0">
                    <a:schemeClr val="bg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8900000" scaled="1"/>
              </a:gradFill>
              <a:ln w="38100">
                <a:solidFill>
                  <a:srgbClr val="73B9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91429" tIns="45714" rIns="91429" bIns="45714" anchor="ctr"/>
              <a:lstStyle/>
              <a:p>
                <a:pPr>
                  <a:defRPr/>
                </a:pPr>
                <a:r>
                  <a:rPr lang="en-US" sz="24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Development</a:t>
                </a:r>
              </a:p>
              <a:p>
                <a:pPr>
                  <a:defRPr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Environment</a:t>
                </a:r>
              </a:p>
            </p:txBody>
          </p:sp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7242103" y="3117767"/>
                <a:ext cx="1133268" cy="19940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29" tIns="45714" rIns="91429" bIns="45714">
                <a:spAutoFit/>
              </a:bodyPr>
              <a:lstStyle/>
              <a:p>
                <a:pPr algn="ctr"/>
                <a:r>
                  <a:rPr lang="en-US" sz="1600" dirty="0" err="1">
                    <a:latin typeface="Trebuchet MS" pitchFamily="34" charset="0"/>
                  </a:rPr>
                  <a:t>Nsight</a:t>
                </a:r>
                <a:r>
                  <a:rPr lang="en-US" sz="1600" dirty="0">
                    <a:latin typeface="Trebuchet MS" pitchFamily="34" charset="0"/>
                  </a:rPr>
                  <a:t> IDE</a:t>
                </a:r>
              </a:p>
              <a:p>
                <a:pPr algn="ctr"/>
                <a:r>
                  <a:rPr lang="en-US" sz="1400" dirty="0">
                    <a:solidFill>
                      <a:schemeClr val="tx1">
                        <a:lumMod val="85000"/>
                      </a:schemeClr>
                    </a:solidFill>
                    <a:latin typeface="Trebuchet MS" pitchFamily="34" charset="0"/>
                  </a:rPr>
                  <a:t>Linux, Mac and Windows</a:t>
                </a:r>
              </a:p>
              <a:p>
                <a:pPr algn="ctr"/>
                <a:r>
                  <a:rPr lang="en-US" sz="1400" dirty="0">
                    <a:solidFill>
                      <a:schemeClr val="tx1">
                        <a:lumMod val="85000"/>
                      </a:schemeClr>
                    </a:solidFill>
                    <a:latin typeface="Trebuchet MS" pitchFamily="34" charset="0"/>
                  </a:rPr>
                  <a:t>GPU Debugging and Profiling</a:t>
                </a:r>
              </a:p>
            </p:txBody>
          </p:sp>
          <p:sp>
            <p:nvSpPr>
              <p:cNvPr id="34" name="Rectangle 7"/>
              <p:cNvSpPr>
                <a:spLocks noChangeArrowheads="1"/>
              </p:cNvSpPr>
              <p:nvPr/>
            </p:nvSpPr>
            <p:spPr bwMode="auto">
              <a:xfrm>
                <a:off x="8505089" y="3117767"/>
                <a:ext cx="935739" cy="2181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29" tIns="45714" rIns="91429" bIns="45714">
                <a:spAutoFit/>
              </a:bodyPr>
              <a:lstStyle/>
              <a:p>
                <a:pPr algn="ctr"/>
                <a:r>
                  <a:rPr lang="en-US" sz="1600" dirty="0">
                    <a:latin typeface="Trebuchet MS" pitchFamily="34" charset="0"/>
                  </a:rPr>
                  <a:t>CUDA-GDB debugger</a:t>
                </a:r>
              </a:p>
              <a:p>
                <a:pPr algn="ctr"/>
                <a:r>
                  <a:rPr lang="en-US" sz="1600" dirty="0">
                    <a:latin typeface="Trebuchet MS" pitchFamily="34" charset="0"/>
                  </a:rPr>
                  <a:t>NVIDIA Visual Profiler</a:t>
                </a:r>
              </a:p>
            </p:txBody>
          </p:sp>
        </p:grpSp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852" y="2559529"/>
              <a:ext cx="1290770" cy="922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" name="Group 22"/>
          <p:cNvGrpSpPr/>
          <p:nvPr/>
        </p:nvGrpSpPr>
        <p:grpSpPr>
          <a:xfrm>
            <a:off x="323528" y="3491247"/>
            <a:ext cx="8469624" cy="928227"/>
            <a:chOff x="404625" y="3652603"/>
            <a:chExt cx="10163549" cy="835404"/>
          </a:xfrm>
        </p:grpSpPr>
        <p:grpSp>
          <p:nvGrpSpPr>
            <p:cNvPr id="36" name="Group 36"/>
            <p:cNvGrpSpPr/>
            <p:nvPr/>
          </p:nvGrpSpPr>
          <p:grpSpPr>
            <a:xfrm>
              <a:off x="404625" y="3652603"/>
              <a:ext cx="10163549" cy="835404"/>
              <a:chOff x="5094747" y="4077004"/>
              <a:chExt cx="5585551" cy="1130088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5094747" y="4077004"/>
                <a:ext cx="5585551" cy="1130088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75000"/>
                      <a:lumOff val="25000"/>
                      <a:shade val="30000"/>
                      <a:satMod val="115000"/>
                      <a:alpha val="36000"/>
                    </a:schemeClr>
                  </a:gs>
                  <a:gs pos="0">
                    <a:schemeClr val="bg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8900000" scaled="1"/>
              </a:gradFill>
              <a:ln w="38100">
                <a:solidFill>
                  <a:srgbClr val="73B9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91429" tIns="45714" rIns="91429" bIns="45714" anchor="ctr"/>
              <a:lstStyle/>
              <a:p>
                <a:pPr>
                  <a:defRPr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Open Compiler</a:t>
                </a:r>
              </a:p>
              <a:p>
                <a:pPr>
                  <a:defRPr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  Tool Chain</a:t>
                </a:r>
              </a:p>
            </p:txBody>
          </p:sp>
          <p:sp>
            <p:nvSpPr>
              <p:cNvPr id="39" name="Rectangle 7"/>
              <p:cNvSpPr>
                <a:spLocks noChangeArrowheads="1"/>
              </p:cNvSpPr>
              <p:nvPr/>
            </p:nvSpPr>
            <p:spPr bwMode="auto">
              <a:xfrm>
                <a:off x="7755520" y="4216364"/>
                <a:ext cx="2819670" cy="899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29" tIns="45714" rIns="91429" bIns="45714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85000"/>
                      </a:schemeClr>
                    </a:solidFill>
                    <a:latin typeface="Trebuchet MS" pitchFamily="34" charset="0"/>
                  </a:rPr>
                  <a:t>Enables compiling new languages to CUDA platform, and CUDA languages to other architectures</a:t>
                </a:r>
              </a:p>
            </p:txBody>
          </p:sp>
        </p:grpSp>
        <p:pic>
          <p:nvPicPr>
            <p:cNvPr id="37" name="Picture 1" descr="Description: http://llvm.org/img/LLVM-Logo-Derivative-2.png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0797" y="3834946"/>
              <a:ext cx="1436637" cy="50569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534558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</a:t>
            </a:r>
            <a:r>
              <a:rPr lang="en-US" dirty="0">
                <a:solidFill>
                  <a:srgbClr val="FFFFFF"/>
                </a:solidFill>
              </a:rPr>
              <a:t>ompute </a:t>
            </a:r>
            <a:r>
              <a:rPr lang="en-US" b="1" dirty="0">
                <a:solidFill>
                  <a:srgbClr val="FFFFFF"/>
                </a:solidFill>
              </a:rPr>
              <a:t>U</a:t>
            </a:r>
            <a:r>
              <a:rPr lang="en-US" dirty="0">
                <a:solidFill>
                  <a:srgbClr val="FFFFFF"/>
                </a:solidFill>
              </a:rPr>
              <a:t>nified </a:t>
            </a:r>
            <a:r>
              <a:rPr lang="en-US" b="1" dirty="0">
                <a:solidFill>
                  <a:srgbClr val="FFFFFF"/>
                </a:solidFill>
              </a:rPr>
              <a:t>D</a:t>
            </a:r>
            <a:r>
              <a:rPr lang="en-US" dirty="0">
                <a:solidFill>
                  <a:srgbClr val="FFFFFF"/>
                </a:solidFill>
              </a:rPr>
              <a:t>evice </a:t>
            </a:r>
            <a:r>
              <a:rPr lang="en-US" b="1" dirty="0">
                <a:solidFill>
                  <a:srgbClr val="FFFFFF"/>
                </a:solidFill>
              </a:rPr>
              <a:t>A</a:t>
            </a:r>
            <a:r>
              <a:rPr lang="en-US" dirty="0">
                <a:solidFill>
                  <a:srgbClr val="FFFFFF"/>
                </a:solidFill>
              </a:rPr>
              <a:t>rchitecture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Saint-Petersburg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620688"/>
            <a:ext cx="9144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CUDA Toolkit: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is free</a:t>
            </a:r>
          </a:p>
          <a:p>
            <a:pPr marL="342900" indent="-342900">
              <a:buFont typeface="Arial"/>
              <a:buChar char="•"/>
            </a:pPr>
            <a:r>
              <a:rPr lang="fr-FR" sz="2400" dirty="0"/>
              <a:t>available at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developer.nvidia.com</a:t>
            </a:r>
            <a:endParaRPr lang="ru-RU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includes a compiler, math libraries and tools for debugging and optimizing the performance of applications</a:t>
            </a:r>
          </a:p>
          <a:p>
            <a:endParaRPr lang="en-US" sz="2400" dirty="0"/>
          </a:p>
          <a:p>
            <a:r>
              <a:rPr lang="en-US" sz="2400" dirty="0"/>
              <a:t>There are a lot of code samples, programming guides, user manuals, API references and other documentation. Most useful of them:</a:t>
            </a:r>
          </a:p>
          <a:p>
            <a:pPr marL="342900" indent="-342900">
              <a:buFont typeface="Arial"/>
              <a:buChar char="•"/>
            </a:pPr>
            <a:r>
              <a:rPr lang="nl-NL" sz="2400" dirty="0"/>
              <a:t>CUDA Programming Guide</a:t>
            </a:r>
            <a:r>
              <a:rPr lang="ru-RU" sz="2400" dirty="0"/>
              <a:t>, </a:t>
            </a:r>
          </a:p>
          <a:p>
            <a:r>
              <a:rPr lang="en-US" sz="2400" dirty="0"/>
              <a:t>http://</a:t>
            </a:r>
            <a:r>
              <a:rPr lang="en-US" sz="2400" dirty="0" err="1"/>
              <a:t>docs.nvidia.com</a:t>
            </a:r>
            <a:r>
              <a:rPr lang="en-US" sz="2400" dirty="0"/>
              <a:t>/</a:t>
            </a:r>
            <a:r>
              <a:rPr lang="en-US" sz="2400" dirty="0" err="1"/>
              <a:t>cuda</a:t>
            </a:r>
            <a:r>
              <a:rPr lang="en-US" sz="2400" dirty="0"/>
              <a:t>/</a:t>
            </a:r>
            <a:r>
              <a:rPr lang="en-US" sz="2400" dirty="0" err="1"/>
              <a:t>cuda</a:t>
            </a:r>
            <a:r>
              <a:rPr lang="en-US" sz="2400" dirty="0"/>
              <a:t>-c-programming-guide/</a:t>
            </a:r>
            <a:r>
              <a:rPr lang="nl-NL" sz="2400" dirty="0"/>
              <a:t> </a:t>
            </a:r>
            <a:endParaRPr lang="ru-RU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CUDA C Best Practices Guide</a:t>
            </a:r>
            <a:r>
              <a:rPr lang="ru-RU" sz="2400" dirty="0"/>
              <a:t>, </a:t>
            </a:r>
          </a:p>
          <a:p>
            <a:r>
              <a:rPr lang="en-US" sz="2400" dirty="0"/>
              <a:t>http://</a:t>
            </a:r>
            <a:r>
              <a:rPr lang="en-US" sz="2400" dirty="0" err="1"/>
              <a:t>docs.nvidia.com</a:t>
            </a:r>
            <a:r>
              <a:rPr lang="en-US" sz="2400" dirty="0"/>
              <a:t>/</a:t>
            </a:r>
            <a:r>
              <a:rPr lang="en-US" sz="2400" dirty="0" err="1"/>
              <a:t>cuda</a:t>
            </a:r>
            <a:r>
              <a:rPr lang="en-US" sz="2400" dirty="0"/>
              <a:t>/</a:t>
            </a:r>
            <a:r>
              <a:rPr lang="en-US" sz="2400" dirty="0" err="1"/>
              <a:t>cuda</a:t>
            </a:r>
            <a:r>
              <a:rPr lang="en-US" sz="2400" dirty="0"/>
              <a:t>-c-best-practices-guide</a:t>
            </a:r>
            <a:endParaRPr lang="nl-NL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6149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Heterogeneous Computing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16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Saint-Petersburg</a:t>
            </a:r>
          </a:p>
        </p:txBody>
      </p:sp>
      <p:pic>
        <p:nvPicPr>
          <p:cNvPr id="7" name="Picture 3" descr="\\JASON-PC\Users\Jason\Documents\CUDA by Example\hos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6419" y="2741509"/>
            <a:ext cx="2239935" cy="1942139"/>
          </a:xfrm>
          <a:prstGeom prst="rect">
            <a:avLst/>
          </a:prstGeom>
          <a:noFill/>
        </p:spPr>
      </p:pic>
      <p:pic>
        <p:nvPicPr>
          <p:cNvPr id="8" name="Picture 2" descr="\\JASON-PC\Users\Jason\Documents\CUDA by Example\Tesla_c1060_3qt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2741509"/>
            <a:ext cx="2219592" cy="170555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 bwMode="auto">
          <a:xfrm>
            <a:off x="1832773" y="4683647"/>
            <a:ext cx="712046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rPr>
              <a:t>Host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6105188" y="4683647"/>
            <a:ext cx="970129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rPr>
              <a:t>Device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87614" y="1116042"/>
            <a:ext cx="8368771" cy="19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28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itchFamily="2" charset="2"/>
              <a:buChar char="§"/>
              <a:defRPr sz="2000" b="0">
                <a:solidFill>
                  <a:schemeClr val="tx1"/>
                </a:solidFill>
                <a:latin typeface="+mn-lt"/>
              </a:defRPr>
            </a:lvl2pPr>
            <a:lvl3pPr marL="1371490" indent="-282553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Arial" pitchFamily="34" charset="0"/>
              <a:buChar char="-"/>
              <a:defRPr sz="1800" b="0">
                <a:solidFill>
                  <a:schemeClr val="tx1"/>
                </a:solidFill>
                <a:latin typeface="+mn-lt"/>
              </a:defRPr>
            </a:lvl3pPr>
            <a:lvl4pPr marL="1774684" indent="-22858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2117555" indent="-228581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74719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1883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047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210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874" marR="0" lvl="0" indent="-342874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Terminology:</a:t>
            </a:r>
          </a:p>
          <a:p>
            <a:pPr marL="914328" marR="0" lvl="1" indent="-342874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kumimoji="0" lang="en-GB" sz="20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</a:rPr>
              <a:t>Host</a:t>
            </a:r>
            <a:r>
              <a:rPr kumimoji="0" lang="en-GB" sz="20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	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</a:rPr>
              <a:t>The CPU and its memory (host memory)</a:t>
            </a:r>
          </a:p>
          <a:p>
            <a:pPr marL="914328" marR="0" lvl="1" indent="-342874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kumimoji="0" lang="en-GB" sz="20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</a:rPr>
              <a:t>Device</a:t>
            </a:r>
            <a:r>
              <a:rPr kumimoji="0" lang="en-GB" sz="20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	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</a:rPr>
              <a:t>The GPU and its memory (device memory)</a:t>
            </a:r>
          </a:p>
        </p:txBody>
      </p:sp>
    </p:spTree>
    <p:extLst>
      <p:ext uri="{BB962C8B-B14F-4D97-AF65-F5344CB8AC3E}">
        <p14:creationId xmlns:p14="http://schemas.microsoft.com/office/powerpoint/2010/main" val="2863571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CUDA. Programming Model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Saint-Petersburg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620688"/>
            <a:ext cx="5652120" cy="563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Basic concepts</a:t>
            </a:r>
            <a:r>
              <a:rPr lang="en-US" sz="2400" i="1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2400" b="1" i="1" dirty="0">
                <a:solidFill>
                  <a:schemeClr val="accent2"/>
                </a:solidFill>
              </a:rPr>
              <a:t>Host</a:t>
            </a:r>
            <a:r>
              <a:rPr lang="en-US" sz="2400" i="1" dirty="0"/>
              <a:t>: </a:t>
            </a:r>
            <a:r>
              <a:rPr lang="en-US" sz="2400" dirty="0"/>
              <a:t>The CPU and its memory (host memory). Serial code is executed here.</a:t>
            </a:r>
          </a:p>
          <a:p>
            <a:pPr marL="342900" indent="-342900">
              <a:buFont typeface="Arial"/>
              <a:buChar char="•"/>
            </a:pPr>
            <a:r>
              <a:rPr lang="en-US" sz="2400" b="1" i="1" dirty="0">
                <a:solidFill>
                  <a:srgbClr val="C0504D"/>
                </a:solidFill>
              </a:rPr>
              <a:t>Device:</a:t>
            </a:r>
            <a:r>
              <a:rPr lang="en-US" sz="2400" i="1" dirty="0">
                <a:solidFill>
                  <a:srgbClr val="C0504D"/>
                </a:solidFill>
              </a:rPr>
              <a:t> </a:t>
            </a:r>
            <a:r>
              <a:rPr lang="en-US" sz="2400" dirty="0"/>
              <a:t>The GPU and its memory (device memory). Parallel code is executed here.</a:t>
            </a:r>
          </a:p>
          <a:p>
            <a:pPr marL="342900" indent="-342900">
              <a:buFont typeface="Arial"/>
              <a:buChar char="•"/>
            </a:pPr>
            <a:r>
              <a:rPr lang="en-US" sz="2400" b="1" i="1" dirty="0">
                <a:solidFill>
                  <a:srgbClr val="C0504D"/>
                </a:solidFill>
              </a:rPr>
              <a:t>Kernel</a:t>
            </a:r>
            <a:r>
              <a:rPr lang="en-US" sz="2400" b="1" dirty="0"/>
              <a:t>: </a:t>
            </a:r>
            <a:r>
              <a:rPr lang="en-US" sz="2400" dirty="0"/>
              <a:t>function that is executed N times in parallel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kernels are executed by N different CUDA </a:t>
            </a:r>
            <a:r>
              <a:rPr lang="en-US" sz="2400" b="1" i="1" dirty="0">
                <a:solidFill>
                  <a:srgbClr val="C0504D"/>
                </a:solidFill>
              </a:rPr>
              <a:t>threads.</a:t>
            </a:r>
            <a:r>
              <a:rPr lang="en-US" sz="2400" dirty="0"/>
              <a:t> Each thread has its own unique ID (</a:t>
            </a:r>
            <a:r>
              <a:rPr lang="en-US" sz="2400" dirty="0" err="1"/>
              <a:t>treadIdx</a:t>
            </a:r>
            <a:r>
              <a:rPr lang="en-US" sz="2400" dirty="0"/>
              <a:t>)</a:t>
            </a:r>
            <a:endParaRPr lang="ru-RU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Threads form a 1/2/3-dimensional</a:t>
            </a:r>
            <a:r>
              <a:rPr lang="en-US" sz="2400" b="1" i="1" dirty="0">
                <a:solidFill>
                  <a:srgbClr val="C0504D"/>
                </a:solidFill>
              </a:rPr>
              <a:t> block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Blocks are organized into 1/2/3-dimensional </a:t>
            </a:r>
            <a:r>
              <a:rPr lang="en-US" sz="2400" b="1" i="1" dirty="0">
                <a:solidFill>
                  <a:srgbClr val="C0504D"/>
                </a:solidFill>
              </a:rPr>
              <a:t>grid</a:t>
            </a:r>
          </a:p>
          <a:p>
            <a:pPr marL="342900" indent="-342900">
              <a:buFont typeface="Arial"/>
              <a:buChar char="•"/>
            </a:pPr>
            <a:endParaRPr lang="en-US" sz="2400" b="1" i="1" dirty="0">
              <a:solidFill>
                <a:srgbClr val="C0504D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b="1" i="1" dirty="0">
              <a:solidFill>
                <a:srgbClr val="C0504D"/>
              </a:solidFill>
            </a:endParaRPr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 rotWithShape="1">
          <a:blip r:embed="rId2" cstate="print"/>
          <a:srcRect l="15911" r="16412"/>
          <a:stretch/>
        </p:blipFill>
        <p:spPr>
          <a:xfrm>
            <a:off x="5605882" y="620688"/>
            <a:ext cx="3538118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69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CUDA. Programming Model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18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Saint-Petersburg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620688"/>
            <a:ext cx="54360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C0504D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b="1" i="1" dirty="0">
              <a:solidFill>
                <a:srgbClr val="C0504D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620688"/>
            <a:ext cx="54360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Thread blocks are required to execute independently: It must be possible to execute them in any order, in parallel or in series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There is a limit to the number of threads per block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Threads within a block can cooperate by sharing data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Kernel=grid</a:t>
            </a:r>
            <a:endParaRPr lang="ru-RU" sz="2400" dirty="0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 rotWithShape="1">
          <a:blip r:embed="rId2" cstate="print"/>
          <a:srcRect l="16500" t="9038" r="1"/>
          <a:stretch/>
        </p:blipFill>
        <p:spPr>
          <a:xfrm>
            <a:off x="5436096" y="619847"/>
            <a:ext cx="3707904" cy="55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08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Simple Processing Flow 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19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Saint-Petersburg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620688"/>
            <a:ext cx="54360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C0504D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b="1" i="1" dirty="0">
              <a:solidFill>
                <a:srgbClr val="C0504D"/>
              </a:solidFill>
            </a:endParaRPr>
          </a:p>
        </p:txBody>
      </p:sp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1212717505"/>
              </p:ext>
            </p:extLst>
          </p:nvPr>
        </p:nvGraphicFramePr>
        <p:xfrm>
          <a:off x="611560" y="620688"/>
          <a:ext cx="7956376" cy="5370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0760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7504" y="-189081"/>
            <a:ext cx="8229600" cy="809769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Back to PP concepts</a:t>
            </a:r>
            <a:r>
              <a:rPr lang="ru-RU" dirty="0">
                <a:solidFill>
                  <a:srgbClr val="FFFFFF"/>
                </a:solidFill>
              </a:rPr>
              <a:t>…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2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Saint-Petersburg</a:t>
            </a:r>
          </a:p>
        </p:txBody>
      </p:sp>
      <p:pic>
        <p:nvPicPr>
          <p:cNvPr id="9" name="Изображение 8" descr="CPU-Scalin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92" y="620688"/>
            <a:ext cx="5472608" cy="545375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30499" y="1340768"/>
            <a:ext cx="3760135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What is this picture about?</a:t>
            </a:r>
          </a:p>
        </p:txBody>
      </p:sp>
    </p:spTree>
    <p:extLst>
      <p:ext uri="{BB962C8B-B14F-4D97-AF65-F5344CB8AC3E}">
        <p14:creationId xmlns:p14="http://schemas.microsoft.com/office/powerpoint/2010/main" val="3020983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“Hello world” with GPU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20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Saint-Petersburg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620688"/>
            <a:ext cx="54360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C0504D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b="1" i="1" dirty="0">
              <a:solidFill>
                <a:srgbClr val="C0504D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620688"/>
            <a:ext cx="9144000" cy="2696123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GB" b="1" kern="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__global__ void </a:t>
            </a:r>
            <a:r>
              <a:rPr lang="en-GB" b="1" kern="0" dirty="0" err="1">
                <a:latin typeface="Courier New" pitchFamily="49" charset="0"/>
                <a:cs typeface="Courier New" pitchFamily="49" charset="0"/>
              </a:rPr>
              <a:t>mykernel</a:t>
            </a:r>
            <a:r>
              <a:rPr lang="en-GB" b="1" kern="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b="1" kern="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GB" b="1" kern="0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GB" b="1" kern="0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endParaRPr lang="en-GB" b="1" kern="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GB" b="1" kern="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b="1" kern="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main(void</a:t>
            </a:r>
            <a:r>
              <a:rPr lang="en-GB" b="1" kern="0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GB" b="1" kern="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b="1" kern="0" dirty="0" err="1">
                <a:latin typeface="Courier New" pitchFamily="49" charset="0"/>
                <a:cs typeface="Courier New" pitchFamily="49" charset="0"/>
              </a:rPr>
              <a:t>mykernel</a:t>
            </a:r>
            <a:r>
              <a:rPr lang="en-GB" b="1" kern="0" dirty="0">
                <a:latin typeface="Courier New" pitchFamily="49" charset="0"/>
                <a:cs typeface="Courier New" pitchFamily="49" charset="0"/>
              </a:rPr>
              <a:t>&lt;&lt;&lt;1,1&gt;&gt;&gt;();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GB" b="1" kern="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b="1" kern="0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GB" b="1" kern="0" dirty="0">
                <a:latin typeface="Courier New" pitchFamily="49" charset="0"/>
                <a:cs typeface="Courier New" pitchFamily="49" charset="0"/>
              </a:rPr>
              <a:t>("Hello World!\n");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GB" b="1" kern="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GB" b="1" kern="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GB" b="1" kern="0" dirty="0">
                <a:latin typeface="Courier New" pitchFamily="49" charset="0"/>
                <a:cs typeface="Courier New" pitchFamily="49" charset="0"/>
              </a:rPr>
              <a:t>0;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GB" b="1" kern="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b="1" kern="0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>
              <a:latin typeface="Century Schoolbook"/>
              <a:cs typeface="Century Schoolbook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6027" y="3284984"/>
            <a:ext cx="91119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400" dirty="0"/>
              <a:t>CUDA C/C++ keyword </a:t>
            </a:r>
            <a:r>
              <a:rPr lang="en-GB" sz="24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__global__</a:t>
            </a:r>
            <a:r>
              <a:rPr lang="en-GB" sz="2400" b="1" dirty="0">
                <a:solidFill>
                  <a:srgbClr val="FF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400" dirty="0"/>
              <a:t>indicates a function that runs on the device.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Triple angle brackets (</a:t>
            </a:r>
            <a:r>
              <a:rPr lang="en-GB" sz="2400" b="1" kern="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mykernel</a:t>
            </a:r>
            <a:r>
              <a:rPr lang="en-GB" sz="2400" b="1" kern="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&lt;&lt;&lt;1,1&gt;&gt;&gt;()</a:t>
            </a:r>
            <a:r>
              <a:rPr lang="en-US" sz="2400" dirty="0"/>
              <a:t>) mark a call from host code to device code (also called a “kernel launch”).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i="1" dirty="0" err="1"/>
              <a:t>nvcc</a:t>
            </a:r>
            <a:r>
              <a:rPr lang="en-US" sz="2400" dirty="0"/>
              <a:t> separates source code into host and device components: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Device functions (e.g. </a:t>
            </a:r>
            <a:r>
              <a:rPr lang="en-US" dirty="0" err="1"/>
              <a:t>mykernel</a:t>
            </a:r>
            <a:r>
              <a:rPr lang="en-US" dirty="0"/>
              <a:t>()) processed by NVIDIA compiler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Host functions (e.g. main()) processed by standard host compiler (</a:t>
            </a:r>
            <a:r>
              <a:rPr lang="en-US" dirty="0" err="1"/>
              <a:t>gcc</a:t>
            </a:r>
            <a:r>
              <a:rPr lang="en-US" dirty="0"/>
              <a:t>, cl.exe)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07504" y="5734600"/>
            <a:ext cx="9127973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GB" sz="2400" b="1" dirty="0">
                <a:ln/>
                <a:solidFill>
                  <a:schemeClr val="accent3"/>
                </a:solidFill>
              </a:rPr>
              <a:t>That’s ‘</a:t>
            </a:r>
            <a:r>
              <a:rPr lang="en-GB" sz="2400" b="1" u="sng" dirty="0">
                <a:ln/>
                <a:solidFill>
                  <a:schemeClr val="accent3"/>
                </a:solidFill>
              </a:rPr>
              <a:t>minimum</a:t>
            </a:r>
            <a:r>
              <a:rPr lang="en-GB" sz="2400" b="1" dirty="0">
                <a:ln/>
                <a:solidFill>
                  <a:schemeClr val="accent3"/>
                </a:solidFill>
              </a:rPr>
              <a:t>’ that needs to execute a function on the GPU</a:t>
            </a:r>
            <a:endParaRPr lang="ru-RU" sz="24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94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CUDA runtime API. Basics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21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Санкт-Петербург</a:t>
            </a:r>
            <a:endParaRPr lang="en-US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0" y="620688"/>
            <a:ext cx="9144000" cy="5472608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r>
              <a:rPr lang="en-US" sz="2400" dirty="0"/>
              <a:t>The </a:t>
            </a:r>
            <a:r>
              <a:rPr lang="en-US" sz="2400" b="1" dirty="0"/>
              <a:t>Compute Capability</a:t>
            </a:r>
            <a:r>
              <a:rPr lang="en-US" sz="2400" dirty="0"/>
              <a:t> describes the features supported by a CUDA hardware. </a:t>
            </a:r>
          </a:p>
          <a:p>
            <a:r>
              <a:rPr lang="en-US" sz="2400" dirty="0"/>
              <a:t>Build-in structure </a:t>
            </a:r>
            <a:r>
              <a:rPr kumimoji="1" lang="ru-RU" sz="2400" b="1" i="1" dirty="0" err="1">
                <a:cs typeface="Arial"/>
              </a:rPr>
              <a:t>cudaDeviceProp</a:t>
            </a:r>
            <a:r>
              <a:rPr kumimoji="1" lang="en-US" sz="2400" b="1" i="1" dirty="0">
                <a:cs typeface="Arial"/>
              </a:rPr>
              <a:t> </a:t>
            </a:r>
            <a:r>
              <a:rPr kumimoji="1" lang="en-US" sz="2400" dirty="0">
                <a:cs typeface="Arial"/>
              </a:rPr>
              <a:t>contains all information about device Compute </a:t>
            </a:r>
            <a:r>
              <a:rPr kumimoji="1" lang="en-US" sz="2400" dirty="0" err="1">
                <a:cs typeface="Arial"/>
              </a:rPr>
              <a:t>Capabitity</a:t>
            </a:r>
            <a:endParaRPr lang="en-US" sz="2400" dirty="0"/>
          </a:p>
          <a:p>
            <a:endParaRPr lang="en-US" sz="2400" dirty="0">
              <a:latin typeface="Courier New"/>
              <a:cs typeface="Courier New"/>
            </a:endParaRPr>
          </a:p>
          <a:p>
            <a:pPr marL="355600" lvl="1" indent="-3556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endParaRPr kumimoji="1" lang="ru-RU" dirty="0">
              <a:latin typeface="Arial"/>
              <a:cs typeface="Arial"/>
            </a:endParaRPr>
          </a:p>
          <a:p>
            <a:endParaRPr lang="ru-RU" sz="2400" dirty="0">
              <a:cs typeface="Arial"/>
            </a:endParaRPr>
          </a:p>
        </p:txBody>
      </p:sp>
      <p:graphicFrame>
        <p:nvGraphicFramePr>
          <p:cNvPr id="7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365052"/>
              </p:ext>
            </p:extLst>
          </p:nvPr>
        </p:nvGraphicFramePr>
        <p:xfrm>
          <a:off x="827584" y="2780928"/>
          <a:ext cx="7315200" cy="29260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41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GPU</a:t>
                      </a:r>
                      <a:endParaRPr kumimoji="1" lang="ru-RU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Compute Capability</a:t>
                      </a:r>
                      <a:endParaRPr kumimoji="1" lang="ru-RU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lang="en-US" u="none" strike="noStrike" dirty="0">
                          <a:effectLst/>
                        </a:rPr>
                        <a:t>GeForce GTX </a:t>
                      </a:r>
                      <a:r>
                        <a:rPr lang="ru-RU" u="none" strike="noStrike" dirty="0">
                          <a:effectLst/>
                        </a:rPr>
                        <a:t> </a:t>
                      </a:r>
                      <a:r>
                        <a:rPr lang="en-US" u="none" strike="noStrike" dirty="0">
                          <a:effectLst/>
                        </a:rPr>
                        <a:t>980</a:t>
                      </a:r>
                      <a:r>
                        <a:rPr lang="ru-RU" u="none" strike="noStrike" dirty="0">
                          <a:effectLst/>
                        </a:rPr>
                        <a:t> </a:t>
                      </a:r>
                      <a:r>
                        <a:rPr lang="en-US" u="none" strike="noStrike" dirty="0">
                          <a:effectLst/>
                        </a:rPr>
                        <a:t>M</a:t>
                      </a:r>
                      <a:endParaRPr kumimoji="1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ru-RU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5.2</a:t>
                      </a:r>
                      <a:endParaRPr kumimoji="1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lang="en-US" u="none" strike="noStrike" dirty="0">
                          <a:effectLst/>
                        </a:rPr>
                        <a:t>GeForce GTX</a:t>
                      </a:r>
                      <a:r>
                        <a:rPr lang="ru-RU" u="none" strike="noStrike" dirty="0">
                          <a:effectLst/>
                        </a:rPr>
                        <a:t> </a:t>
                      </a:r>
                      <a:r>
                        <a:rPr lang="en-US" u="none" strike="noStrike" dirty="0">
                          <a:effectLst/>
                        </a:rPr>
                        <a:t> 770</a:t>
                      </a:r>
                      <a:endParaRPr kumimoji="1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ru-RU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5.0</a:t>
                      </a:r>
                      <a:endParaRPr kumimoji="1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lang="en-US" u="none" strike="noStrike" dirty="0">
                          <a:effectLst/>
                        </a:rPr>
                        <a:t>Tesla K40</a:t>
                      </a:r>
                      <a:endParaRPr kumimoji="1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ru-RU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3.5</a:t>
                      </a:r>
                      <a:endParaRPr kumimoji="1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lang="en-US" u="none" strike="noStrike" dirty="0">
                          <a:effectLst/>
                        </a:rPr>
                        <a:t>Tesla C2050/C2070</a:t>
                      </a:r>
                      <a:endParaRPr kumimoji="1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ru-RU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2.0</a:t>
                      </a:r>
                      <a:endParaRPr kumimoji="1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lang="en-US" u="none" strike="noStrike" dirty="0">
                          <a:effectLst/>
                        </a:rPr>
                        <a:t>GeForce GTX 480M</a:t>
                      </a:r>
                      <a:endParaRPr kumimoji="1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ru-RU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2.0</a:t>
                      </a:r>
                      <a:endParaRPr kumimoji="1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ru-RU" sz="18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GeForce</a:t>
                      </a:r>
                      <a:r>
                        <a:rPr kumimoji="1" lang="ru-RU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8800 GT</a:t>
                      </a:r>
                      <a:endParaRPr kumimoji="1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1.1</a:t>
                      </a:r>
                      <a:endParaRPr kumimoji="1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ru-RU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GeForce 8800 GTX</a:t>
                      </a:r>
                      <a:endParaRPr kumimoji="1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1.0</a:t>
                      </a:r>
                      <a:endParaRPr kumimoji="1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386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CUDA runtime API. Basics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22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8" name="Содержимое 3"/>
          <p:cNvSpPr txBox="1">
            <a:spLocks/>
          </p:cNvSpPr>
          <p:nvPr/>
        </p:nvSpPr>
        <p:spPr>
          <a:xfrm>
            <a:off x="946" y="620688"/>
            <a:ext cx="9143054" cy="55446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endParaRPr kumimoji="1" lang="ru-RU" sz="1400" b="1" dirty="0">
              <a:solidFill>
                <a:srgbClr val="0000FF"/>
              </a:solidFill>
              <a:latin typeface="Courier New" pitchFamily="49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sz="1400" b="1" dirty="0" err="1">
                <a:solidFill>
                  <a:srgbClr val="0000FF"/>
                </a:solidFill>
                <a:latin typeface="Courier New" pitchFamily="49" charset="0"/>
              </a:rPr>
              <a:t>int</a:t>
            </a:r>
            <a:r>
              <a:rPr kumimoji="1" lang="en-US" sz="1400" b="1" dirty="0">
                <a:latin typeface="Courier New" pitchFamily="49" charset="0"/>
              </a:rPr>
              <a:t> main ( </a:t>
            </a:r>
            <a:r>
              <a:rPr kumimoji="1" lang="en-US" sz="1400" b="1" dirty="0" err="1">
                <a:solidFill>
                  <a:srgbClr val="0000FF"/>
                </a:solidFill>
                <a:latin typeface="Courier New" pitchFamily="49" charset="0"/>
              </a:rPr>
              <a:t>int</a:t>
            </a:r>
            <a:r>
              <a:rPr kumimoji="1" lang="en-US" sz="1400" b="1" dirty="0">
                <a:latin typeface="Courier New" pitchFamily="49" charset="0"/>
              </a:rPr>
              <a:t> </a:t>
            </a:r>
            <a:r>
              <a:rPr kumimoji="1" lang="en-US" sz="1400" b="1" dirty="0" err="1">
                <a:latin typeface="Courier New" pitchFamily="49" charset="0"/>
              </a:rPr>
              <a:t>argc</a:t>
            </a:r>
            <a:r>
              <a:rPr kumimoji="1" lang="en-US" sz="1400" b="1" dirty="0">
                <a:latin typeface="Courier New" pitchFamily="49" charset="0"/>
              </a:rPr>
              <a:t>, </a:t>
            </a:r>
            <a:r>
              <a:rPr kumimoji="1" lang="en-US" sz="1400" b="1" dirty="0">
                <a:solidFill>
                  <a:srgbClr val="0000FF"/>
                </a:solidFill>
                <a:latin typeface="Courier New" pitchFamily="49" charset="0"/>
              </a:rPr>
              <a:t>char</a:t>
            </a:r>
            <a:r>
              <a:rPr kumimoji="1" lang="en-US" sz="1400" b="1" dirty="0">
                <a:latin typeface="Courier New" pitchFamily="49" charset="0"/>
              </a:rPr>
              <a:t> *  </a:t>
            </a:r>
            <a:r>
              <a:rPr kumimoji="1" lang="en-US" sz="1400" b="1" dirty="0" err="1">
                <a:latin typeface="Courier New" pitchFamily="49" charset="0"/>
              </a:rPr>
              <a:t>argv</a:t>
            </a:r>
            <a:r>
              <a:rPr kumimoji="1" lang="en-US" sz="1400" b="1" dirty="0">
                <a:latin typeface="Courier New" pitchFamily="49" charset="0"/>
              </a:rPr>
              <a:t> [] )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sz="1400" b="1" dirty="0">
                <a:latin typeface="Courier New" pitchFamily="49" charset="0"/>
              </a:rPr>
              <a:t>{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sz="1400" b="1" dirty="0">
                <a:latin typeface="Courier New" pitchFamily="49" charset="0"/>
              </a:rPr>
              <a:t>	</a:t>
            </a:r>
            <a:r>
              <a:rPr kumimoji="1" lang="en-US" sz="1400" b="1" dirty="0" err="1">
                <a:solidFill>
                  <a:srgbClr val="0000FF"/>
                </a:solidFill>
                <a:latin typeface="Courier New" pitchFamily="49" charset="0"/>
              </a:rPr>
              <a:t>int</a:t>
            </a:r>
            <a:r>
              <a:rPr kumimoji="1" lang="en-US" sz="1400" b="1" dirty="0">
                <a:latin typeface="Courier New" pitchFamily="49" charset="0"/>
              </a:rPr>
              <a:t>		</a:t>
            </a:r>
            <a:r>
              <a:rPr kumimoji="1" lang="en-US" sz="1400" b="1" dirty="0" err="1">
                <a:latin typeface="Courier New" pitchFamily="49" charset="0"/>
              </a:rPr>
              <a:t>deviceCount</a:t>
            </a:r>
            <a:r>
              <a:rPr kumimoji="1" lang="en-US" sz="1400" b="1" dirty="0">
                <a:latin typeface="Courier New" pitchFamily="49" charset="0"/>
              </a:rPr>
              <a:t>;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sz="1400" b="1" dirty="0">
                <a:latin typeface="Courier New" pitchFamily="49" charset="0"/>
              </a:rPr>
              <a:t>	</a:t>
            </a:r>
            <a:r>
              <a:rPr kumimoji="1" lang="en-US" sz="1400" b="1" dirty="0" err="1">
                <a:latin typeface="Courier New" pitchFamily="49" charset="0"/>
              </a:rPr>
              <a:t>cudaDeviceProp</a:t>
            </a:r>
            <a:r>
              <a:rPr kumimoji="1" lang="en-US" sz="1400" b="1" dirty="0">
                <a:latin typeface="Courier New" pitchFamily="49" charset="0"/>
              </a:rPr>
              <a:t>	</a:t>
            </a:r>
            <a:r>
              <a:rPr kumimoji="1" lang="en-US" sz="1400" b="1" dirty="0" err="1">
                <a:latin typeface="Courier New" pitchFamily="49" charset="0"/>
              </a:rPr>
              <a:t>devProp</a:t>
            </a:r>
            <a:r>
              <a:rPr kumimoji="1" lang="en-US" sz="1400" b="1" dirty="0">
                <a:latin typeface="Courier New" pitchFamily="49" charset="0"/>
              </a:rPr>
              <a:t>;	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sz="1400" b="1" dirty="0">
                <a:latin typeface="Courier New" pitchFamily="49" charset="0"/>
              </a:rPr>
              <a:t>	</a:t>
            </a:r>
            <a:r>
              <a:rPr kumimoji="1" lang="en-US" sz="1400" b="1" dirty="0" err="1">
                <a:latin typeface="Courier New" pitchFamily="49" charset="0"/>
              </a:rPr>
              <a:t>cudaGetDeviceCount</a:t>
            </a:r>
            <a:r>
              <a:rPr kumimoji="1" lang="en-US" sz="1400" b="1" dirty="0">
                <a:latin typeface="Courier New" pitchFamily="49" charset="0"/>
              </a:rPr>
              <a:t> ( &amp;</a:t>
            </a:r>
            <a:r>
              <a:rPr kumimoji="1" lang="en-US" sz="1400" b="1" dirty="0" err="1">
                <a:latin typeface="Courier New" pitchFamily="49" charset="0"/>
              </a:rPr>
              <a:t>deviceCount</a:t>
            </a:r>
            <a:r>
              <a:rPr kumimoji="1" lang="en-US" sz="1400" b="1" dirty="0">
                <a:latin typeface="Courier New" pitchFamily="49" charset="0"/>
              </a:rPr>
              <a:t> );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sz="1400" b="1" dirty="0">
                <a:latin typeface="Courier New" pitchFamily="49" charset="0"/>
              </a:rPr>
              <a:t>	</a:t>
            </a:r>
            <a:r>
              <a:rPr kumimoji="1" lang="en-US" sz="1400" b="1" dirty="0" err="1">
                <a:latin typeface="Courier New" pitchFamily="49" charset="0"/>
              </a:rPr>
              <a:t>printf</a:t>
            </a:r>
            <a:r>
              <a:rPr kumimoji="1" lang="en-US" sz="1400" b="1" dirty="0">
                <a:latin typeface="Courier New" pitchFamily="49" charset="0"/>
              </a:rPr>
              <a:t>             ( "Found %d devices\n", </a:t>
            </a:r>
            <a:r>
              <a:rPr kumimoji="1" lang="en-US" sz="1400" b="1" dirty="0" err="1">
                <a:latin typeface="Courier New" pitchFamily="49" charset="0"/>
              </a:rPr>
              <a:t>deviceCount</a:t>
            </a:r>
            <a:r>
              <a:rPr kumimoji="1" lang="en-US" sz="1400" b="1" dirty="0">
                <a:latin typeface="Courier New" pitchFamily="49" charset="0"/>
              </a:rPr>
              <a:t> );	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sz="1400" b="1" dirty="0">
                <a:latin typeface="Courier New" pitchFamily="49" charset="0"/>
              </a:rPr>
              <a:t>	</a:t>
            </a:r>
            <a:r>
              <a:rPr kumimoji="1" lang="en-US" sz="1400" b="1" dirty="0">
                <a:solidFill>
                  <a:srgbClr val="0000FF"/>
                </a:solidFill>
                <a:latin typeface="Courier New" pitchFamily="49" charset="0"/>
              </a:rPr>
              <a:t>for</a:t>
            </a:r>
            <a:r>
              <a:rPr kumimoji="1" lang="en-US" sz="1400" b="1" dirty="0">
                <a:latin typeface="Courier New" pitchFamily="49" charset="0"/>
              </a:rPr>
              <a:t> ( </a:t>
            </a:r>
            <a:r>
              <a:rPr kumimoji="1" lang="en-US" sz="1400" b="1" dirty="0" err="1">
                <a:solidFill>
                  <a:srgbClr val="0000FF"/>
                </a:solidFill>
                <a:latin typeface="Courier New" pitchFamily="49" charset="0"/>
              </a:rPr>
              <a:t>int</a:t>
            </a:r>
            <a:r>
              <a:rPr kumimoji="1" lang="en-US" sz="1400" b="1" dirty="0">
                <a:latin typeface="Courier New" pitchFamily="49" charset="0"/>
              </a:rPr>
              <a:t> device = 0; device &lt; </a:t>
            </a:r>
            <a:r>
              <a:rPr kumimoji="1" lang="en-US" sz="1400" b="1" dirty="0" err="1">
                <a:latin typeface="Courier New" pitchFamily="49" charset="0"/>
              </a:rPr>
              <a:t>deviceCount</a:t>
            </a:r>
            <a:r>
              <a:rPr kumimoji="1" lang="en-US" sz="1400" b="1" dirty="0">
                <a:latin typeface="Courier New" pitchFamily="49" charset="0"/>
              </a:rPr>
              <a:t>; device++ )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sz="1400" b="1" dirty="0">
                <a:latin typeface="Courier New" pitchFamily="49" charset="0"/>
              </a:rPr>
              <a:t>	{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sz="1400" b="1" dirty="0">
                <a:latin typeface="Courier New" pitchFamily="49" charset="0"/>
              </a:rPr>
              <a:t>	   </a:t>
            </a:r>
            <a:r>
              <a:rPr kumimoji="1" lang="en-US" sz="1400" b="1" dirty="0" err="1">
                <a:latin typeface="Courier New" pitchFamily="49" charset="0"/>
              </a:rPr>
              <a:t>cudaGetDeviceProperties</a:t>
            </a:r>
            <a:r>
              <a:rPr kumimoji="1" lang="en-US" sz="1400" b="1" dirty="0">
                <a:latin typeface="Courier New" pitchFamily="49" charset="0"/>
              </a:rPr>
              <a:t> ( &amp;</a:t>
            </a:r>
            <a:r>
              <a:rPr kumimoji="1" lang="en-US" sz="1400" b="1" dirty="0" err="1">
                <a:latin typeface="Courier New" pitchFamily="49" charset="0"/>
              </a:rPr>
              <a:t>devProp</a:t>
            </a:r>
            <a:r>
              <a:rPr kumimoji="1" lang="en-US" sz="1400" b="1" dirty="0">
                <a:latin typeface="Courier New" pitchFamily="49" charset="0"/>
              </a:rPr>
              <a:t>, device );		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sz="1400" b="1" dirty="0">
                <a:latin typeface="Courier New" pitchFamily="49" charset="0"/>
              </a:rPr>
              <a:t>	   </a:t>
            </a:r>
            <a:r>
              <a:rPr kumimoji="1" lang="en-US" sz="1400" b="1" dirty="0" err="1">
                <a:latin typeface="Courier New" pitchFamily="49" charset="0"/>
              </a:rPr>
              <a:t>printf</a:t>
            </a:r>
            <a:r>
              <a:rPr kumimoji="1" lang="en-US" sz="1400" b="1" dirty="0">
                <a:latin typeface="Courier New" pitchFamily="49" charset="0"/>
              </a:rPr>
              <a:t> ( "Device %d\n", device );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sz="1400" b="1" dirty="0">
                <a:latin typeface="Courier New" pitchFamily="49" charset="0"/>
              </a:rPr>
              <a:t>	   </a:t>
            </a:r>
            <a:r>
              <a:rPr kumimoji="1" lang="en-US" sz="1400" b="1" dirty="0" err="1">
                <a:latin typeface="Courier New" pitchFamily="49" charset="0"/>
              </a:rPr>
              <a:t>printf</a:t>
            </a:r>
            <a:r>
              <a:rPr kumimoji="1" lang="en-US" sz="1400" b="1" dirty="0">
                <a:latin typeface="Courier New" pitchFamily="49" charset="0"/>
              </a:rPr>
              <a:t> ( "Compute capability     : %</a:t>
            </a:r>
            <a:r>
              <a:rPr kumimoji="1" lang="en-US" sz="1400" b="1" dirty="0" err="1">
                <a:latin typeface="Courier New" pitchFamily="49" charset="0"/>
              </a:rPr>
              <a:t>d.%d</a:t>
            </a:r>
            <a:r>
              <a:rPr kumimoji="1" lang="en-US" sz="1400" b="1" dirty="0">
                <a:latin typeface="Courier New" pitchFamily="49" charset="0"/>
              </a:rPr>
              <a:t>\n", </a:t>
            </a:r>
            <a:r>
              <a:rPr kumimoji="1" lang="en-US" sz="1400" b="1" dirty="0" err="1">
                <a:latin typeface="Courier New" pitchFamily="49" charset="0"/>
              </a:rPr>
              <a:t>devProp.major</a:t>
            </a:r>
            <a:r>
              <a:rPr kumimoji="1" lang="en-US" sz="1400" b="1" dirty="0">
                <a:latin typeface="Courier New" pitchFamily="49" charset="0"/>
              </a:rPr>
              <a:t>, </a:t>
            </a:r>
            <a:r>
              <a:rPr kumimoji="1" lang="en-US" sz="1400" b="1" dirty="0" err="1">
                <a:latin typeface="Courier New" pitchFamily="49" charset="0"/>
              </a:rPr>
              <a:t>devProp.minor</a:t>
            </a:r>
            <a:r>
              <a:rPr kumimoji="1" lang="en-US" sz="1400" b="1" dirty="0">
                <a:latin typeface="Courier New" pitchFamily="49" charset="0"/>
              </a:rPr>
              <a:t> );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sz="1400" b="1" dirty="0">
                <a:latin typeface="Courier New" pitchFamily="49" charset="0"/>
              </a:rPr>
              <a:t>	   </a:t>
            </a:r>
            <a:r>
              <a:rPr kumimoji="1" lang="en-US" sz="1400" b="1" dirty="0" err="1">
                <a:latin typeface="Courier New" pitchFamily="49" charset="0"/>
              </a:rPr>
              <a:t>printf</a:t>
            </a:r>
            <a:r>
              <a:rPr kumimoji="1" lang="en-US" sz="1400" b="1" dirty="0">
                <a:latin typeface="Courier New" pitchFamily="49" charset="0"/>
              </a:rPr>
              <a:t> ( "Name                   : %s\n", devProp.name );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sz="1400" b="1" dirty="0">
                <a:latin typeface="Courier New" pitchFamily="49" charset="0"/>
              </a:rPr>
              <a:t>	   </a:t>
            </a:r>
            <a:r>
              <a:rPr kumimoji="1" lang="en-US" sz="1400" b="1" dirty="0" err="1">
                <a:latin typeface="Courier New" pitchFamily="49" charset="0"/>
              </a:rPr>
              <a:t>printf</a:t>
            </a:r>
            <a:r>
              <a:rPr kumimoji="1" lang="en-US" sz="1400" b="1" dirty="0">
                <a:latin typeface="Courier New" pitchFamily="49" charset="0"/>
              </a:rPr>
              <a:t> ( "Total Global Memory    : %d\n", </a:t>
            </a:r>
            <a:r>
              <a:rPr kumimoji="1" lang="en-US" sz="1400" b="1" dirty="0" err="1">
                <a:latin typeface="Courier New" pitchFamily="49" charset="0"/>
              </a:rPr>
              <a:t>devProp.totalGlobalMem</a:t>
            </a:r>
            <a:r>
              <a:rPr kumimoji="1" lang="en-US" sz="1400" b="1" dirty="0">
                <a:latin typeface="Courier New" pitchFamily="49" charset="0"/>
              </a:rPr>
              <a:t> );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sz="1400" b="1" dirty="0">
                <a:latin typeface="Courier New" pitchFamily="49" charset="0"/>
              </a:rPr>
              <a:t>	   </a:t>
            </a:r>
            <a:r>
              <a:rPr kumimoji="1" lang="en-US" sz="1400" b="1" dirty="0" err="1">
                <a:latin typeface="Courier New" pitchFamily="49" charset="0"/>
              </a:rPr>
              <a:t>printf</a:t>
            </a:r>
            <a:r>
              <a:rPr kumimoji="1" lang="en-US" sz="1400" b="1" dirty="0">
                <a:latin typeface="Courier New" pitchFamily="49" charset="0"/>
              </a:rPr>
              <a:t> ( "Shared memory per block: %d\n", </a:t>
            </a:r>
            <a:r>
              <a:rPr kumimoji="1" lang="en-US" sz="1400" b="1" dirty="0" err="1">
                <a:latin typeface="Courier New" pitchFamily="49" charset="0"/>
              </a:rPr>
              <a:t>devProp.sharedMemPerBlock</a:t>
            </a:r>
            <a:r>
              <a:rPr kumimoji="1" lang="en-US" sz="1400" b="1" dirty="0">
                <a:latin typeface="Courier New" pitchFamily="49" charset="0"/>
              </a:rPr>
              <a:t> );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sz="1400" b="1" dirty="0">
                <a:latin typeface="Courier New" pitchFamily="49" charset="0"/>
              </a:rPr>
              <a:t>	   </a:t>
            </a:r>
            <a:r>
              <a:rPr kumimoji="1" lang="en-US" sz="1400" b="1" dirty="0" err="1">
                <a:latin typeface="Courier New" pitchFamily="49" charset="0"/>
              </a:rPr>
              <a:t>printf</a:t>
            </a:r>
            <a:r>
              <a:rPr kumimoji="1" lang="en-US" sz="1400" b="1" dirty="0">
                <a:latin typeface="Courier New" pitchFamily="49" charset="0"/>
              </a:rPr>
              <a:t> ( "Registers per block    : %d\n", </a:t>
            </a:r>
            <a:r>
              <a:rPr kumimoji="1" lang="en-US" sz="1400" b="1" dirty="0" err="1">
                <a:latin typeface="Courier New" pitchFamily="49" charset="0"/>
              </a:rPr>
              <a:t>devProp.regsPerBlock</a:t>
            </a:r>
            <a:r>
              <a:rPr kumimoji="1" lang="en-US" sz="1400" b="1" dirty="0">
                <a:latin typeface="Courier New" pitchFamily="49" charset="0"/>
              </a:rPr>
              <a:t> );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sz="1400" b="1" dirty="0">
                <a:latin typeface="Courier New" pitchFamily="49" charset="0"/>
              </a:rPr>
              <a:t>	   </a:t>
            </a:r>
            <a:r>
              <a:rPr kumimoji="1" lang="en-US" sz="1400" b="1" dirty="0" err="1">
                <a:latin typeface="Courier New" pitchFamily="49" charset="0"/>
              </a:rPr>
              <a:t>printf</a:t>
            </a:r>
            <a:r>
              <a:rPr kumimoji="1" lang="en-US" sz="1400" b="1" dirty="0">
                <a:latin typeface="Courier New" pitchFamily="49" charset="0"/>
              </a:rPr>
              <a:t> ( "Warp size              : %d\n", </a:t>
            </a:r>
            <a:r>
              <a:rPr kumimoji="1" lang="en-US" sz="1400" b="1" dirty="0" err="1">
                <a:latin typeface="Courier New" pitchFamily="49" charset="0"/>
              </a:rPr>
              <a:t>devProp.warpSize</a:t>
            </a:r>
            <a:r>
              <a:rPr kumimoji="1" lang="en-US" sz="1400" b="1" dirty="0">
                <a:latin typeface="Courier New" pitchFamily="49" charset="0"/>
              </a:rPr>
              <a:t> );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sz="1400" b="1" dirty="0">
                <a:latin typeface="Courier New" pitchFamily="49" charset="0"/>
              </a:rPr>
              <a:t>	   </a:t>
            </a:r>
            <a:r>
              <a:rPr kumimoji="1" lang="en-US" sz="1400" b="1" dirty="0" err="1">
                <a:latin typeface="Courier New" pitchFamily="49" charset="0"/>
              </a:rPr>
              <a:t>printf</a:t>
            </a:r>
            <a:r>
              <a:rPr kumimoji="1" lang="en-US" sz="1400" b="1" dirty="0">
                <a:latin typeface="Courier New" pitchFamily="49" charset="0"/>
              </a:rPr>
              <a:t> ( "Max threads per block  : %d\n", </a:t>
            </a:r>
            <a:r>
              <a:rPr kumimoji="1" lang="en-US" sz="1400" b="1" dirty="0" err="1">
                <a:latin typeface="Courier New" pitchFamily="49" charset="0"/>
              </a:rPr>
              <a:t>devProp.maxThreadsPerBlock</a:t>
            </a:r>
            <a:r>
              <a:rPr kumimoji="1" lang="en-US" sz="1400" b="1" dirty="0">
                <a:latin typeface="Courier New" pitchFamily="49" charset="0"/>
              </a:rPr>
              <a:t> );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sz="1400" b="1" dirty="0">
                <a:latin typeface="Courier New" pitchFamily="49" charset="0"/>
              </a:rPr>
              <a:t>	   </a:t>
            </a:r>
            <a:r>
              <a:rPr kumimoji="1" lang="en-US" sz="1400" b="1" dirty="0" err="1">
                <a:latin typeface="Courier New" pitchFamily="49" charset="0"/>
              </a:rPr>
              <a:t>printf</a:t>
            </a:r>
            <a:r>
              <a:rPr kumimoji="1" lang="en-US" sz="1400" b="1" dirty="0">
                <a:latin typeface="Courier New" pitchFamily="49" charset="0"/>
              </a:rPr>
              <a:t> ( "Total constant memory  : %d\n", </a:t>
            </a:r>
            <a:r>
              <a:rPr kumimoji="1" lang="en-US" sz="1400" b="1" dirty="0" err="1">
                <a:latin typeface="Courier New" pitchFamily="49" charset="0"/>
              </a:rPr>
              <a:t>devProp.totalConstMem</a:t>
            </a:r>
            <a:r>
              <a:rPr kumimoji="1" lang="en-US" sz="1400" b="1" dirty="0">
                <a:latin typeface="Courier New" pitchFamily="49" charset="0"/>
              </a:rPr>
              <a:t> );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None/>
            </a:pPr>
            <a:r>
              <a:rPr kumimoji="1" lang="ru-RU" sz="1400" b="1" dirty="0">
                <a:latin typeface="Courier New" pitchFamily="49" charset="0"/>
              </a:rPr>
              <a:t>	   </a:t>
            </a:r>
            <a:r>
              <a:rPr kumimoji="1" lang="en-US" sz="1400" b="1" dirty="0" err="1">
                <a:latin typeface="Courier New" pitchFamily="49" charset="0"/>
              </a:rPr>
              <a:t>printf</a:t>
            </a:r>
            <a:r>
              <a:rPr kumimoji="1" lang="en-US" sz="1400" b="1" dirty="0">
                <a:latin typeface="Courier New" pitchFamily="49" charset="0"/>
              </a:rPr>
              <a:t> ( "Multiprocessor Count </a:t>
            </a:r>
            <a:r>
              <a:rPr kumimoji="1" lang="ru-RU" sz="1400" b="1" dirty="0">
                <a:latin typeface="Courier New" pitchFamily="49" charset="0"/>
              </a:rPr>
              <a:t> </a:t>
            </a:r>
            <a:r>
              <a:rPr kumimoji="1" lang="en-US" sz="1400" b="1" dirty="0">
                <a:latin typeface="Courier New" pitchFamily="49" charset="0"/>
              </a:rPr>
              <a:t>: %d\n", </a:t>
            </a:r>
            <a:r>
              <a:rPr kumimoji="1" lang="en-US" sz="1400" b="1" dirty="0" err="1">
                <a:latin typeface="Courier New" pitchFamily="49" charset="0"/>
              </a:rPr>
              <a:t>devProp.devProp.m</a:t>
            </a:r>
            <a:r>
              <a:rPr kumimoji="1" lang="ru-RU" sz="1400" b="1" dirty="0">
                <a:latin typeface="Courier New" pitchFamily="49" charset="0"/>
              </a:rPr>
              <a:t>г</a:t>
            </a:r>
            <a:r>
              <a:rPr kumimoji="1" lang="en-US" sz="1400" b="1" dirty="0" err="1">
                <a:latin typeface="Courier New" pitchFamily="49" charset="0"/>
              </a:rPr>
              <a:t>ltiProcessorCount</a:t>
            </a:r>
            <a:r>
              <a:rPr kumimoji="1" lang="en-US" sz="1400" b="1" dirty="0">
                <a:latin typeface="Courier New" pitchFamily="49" charset="0"/>
              </a:rPr>
              <a:t>); </a:t>
            </a:r>
            <a:endParaRPr kumimoji="1" lang="ru-RU" sz="1400" b="1" dirty="0">
              <a:latin typeface="Courier New" pitchFamily="49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None/>
            </a:pPr>
            <a:r>
              <a:rPr kumimoji="1" lang="en-US" sz="1400" b="1" dirty="0">
                <a:latin typeface="Courier New" pitchFamily="49" charset="0"/>
              </a:rPr>
              <a:t>	}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sz="1400" b="1" dirty="0">
                <a:latin typeface="Courier New" pitchFamily="49" charset="0"/>
              </a:rPr>
              <a:t>    </a:t>
            </a:r>
            <a:r>
              <a:rPr kumimoji="1" lang="en-US" sz="1400" b="1" dirty="0">
                <a:solidFill>
                  <a:srgbClr val="0000FF"/>
                </a:solidFill>
                <a:latin typeface="Courier New" pitchFamily="49" charset="0"/>
              </a:rPr>
              <a:t>return</a:t>
            </a:r>
            <a:r>
              <a:rPr kumimoji="1" lang="en-US" sz="1400" b="1" dirty="0">
                <a:latin typeface="Courier New" pitchFamily="49" charset="0"/>
              </a:rPr>
              <a:t> 0;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sz="1400" b="1" dirty="0">
                <a:latin typeface="Courier New" pitchFamily="49" charset="0"/>
              </a:rPr>
              <a:t>}</a:t>
            </a:r>
          </a:p>
          <a:p>
            <a:endParaRPr lang="ru-RU" sz="1400" dirty="0"/>
          </a:p>
        </p:txBody>
      </p:sp>
      <p:sp>
        <p:nvSpPr>
          <p:cNvPr id="7" name="Стрелка вправо 6"/>
          <p:cNvSpPr/>
          <p:nvPr/>
        </p:nvSpPr>
        <p:spPr>
          <a:xfrm>
            <a:off x="8100392" y="5583130"/>
            <a:ext cx="936104" cy="550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3785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CUDA C/C++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23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Saint-Petersburg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620688"/>
            <a:ext cx="54360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C0504D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b="1" i="1" dirty="0">
              <a:solidFill>
                <a:srgbClr val="C0504D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7058" y="620688"/>
            <a:ext cx="912694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It consists of a minimal set of extensions to the C language and a runtime library.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Extensions allow programmers to define a kernel as a C function and use some new syntax to specify the grid and block dimension each time the function is called:</a:t>
            </a:r>
          </a:p>
          <a:p>
            <a:pPr marL="1257300" lvl="2" indent="-342900">
              <a:buFont typeface="Courier New"/>
              <a:buChar char="o"/>
            </a:pPr>
            <a:r>
              <a:rPr lang="en-US" sz="2400" dirty="0"/>
              <a:t>Function Type Qualifiers</a:t>
            </a:r>
          </a:p>
          <a:p>
            <a:pPr marL="1257300" lvl="2" indent="-342900">
              <a:buFont typeface="Courier New"/>
              <a:buChar char="o"/>
            </a:pPr>
            <a:r>
              <a:rPr lang="fr-FR" sz="2400" dirty="0"/>
              <a:t>Variable Type Qualifiers</a:t>
            </a:r>
          </a:p>
          <a:p>
            <a:pPr marL="1257300" lvl="2" indent="-342900">
              <a:buFont typeface="Courier New"/>
              <a:buChar char="o"/>
            </a:pPr>
            <a:r>
              <a:rPr lang="es-ES_tradnl" sz="2400" dirty="0"/>
              <a:t>Built-in Vector Types</a:t>
            </a:r>
            <a:endParaRPr lang="en-US" sz="2400" dirty="0"/>
          </a:p>
          <a:p>
            <a:pPr marL="1257300" lvl="2" indent="-342900">
              <a:buFont typeface="Courier New"/>
              <a:buChar char="o"/>
            </a:pPr>
            <a:r>
              <a:rPr lang="fr-FR" sz="2400" dirty="0"/>
              <a:t>Built-in Variables</a:t>
            </a:r>
            <a:endParaRPr lang="ru-RU" sz="2400" dirty="0"/>
          </a:p>
          <a:p>
            <a:pPr marL="342900" indent="-342900">
              <a:buFont typeface="Arial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447553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pPr lvl="2" algn="l"/>
            <a:r>
              <a:rPr lang="en-US" sz="3600" dirty="0">
                <a:solidFill>
                  <a:srgbClr val="FFFFFF"/>
                </a:solidFill>
                <a:latin typeface="+mj-lt"/>
              </a:rPr>
              <a:t>CUDA C</a:t>
            </a:r>
            <a:r>
              <a:rPr lang="ru-RU" sz="3600" dirty="0">
                <a:solidFill>
                  <a:srgbClr val="FFFFFF"/>
                </a:solidFill>
                <a:latin typeface="+mj-lt"/>
              </a:rPr>
              <a:t>. </a:t>
            </a:r>
            <a:r>
              <a:rPr lang="en-US" sz="3600" dirty="0">
                <a:solidFill>
                  <a:srgbClr val="FFFFFF"/>
                </a:solidFill>
                <a:latin typeface="+mj-lt"/>
              </a:rPr>
              <a:t>Function Type Qualifiers</a:t>
            </a:r>
            <a:endParaRPr lang="ru-RU" sz="3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Санкт-Петербург</a:t>
            </a:r>
            <a:endParaRPr lang="en-US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5688093"/>
              </p:ext>
            </p:extLst>
          </p:nvPr>
        </p:nvGraphicFramePr>
        <p:xfrm>
          <a:off x="467544" y="692696"/>
          <a:ext cx="81788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6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6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Qualifier</a:t>
                      </a:r>
                      <a:endParaRPr lang="ru-RU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Executed at</a:t>
                      </a:r>
                      <a:endParaRPr lang="ru-RU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Called from</a:t>
                      </a:r>
                      <a:endParaRPr lang="ru-RU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333333"/>
                          </a:solidFill>
                          <a:latin typeface="Verdana"/>
                        </a:rPr>
                        <a:t>__device__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333333"/>
                          </a:solidFill>
                          <a:latin typeface="Verdana"/>
                        </a:rPr>
                        <a:t>device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333333"/>
                          </a:solidFill>
                          <a:latin typeface="Verdana"/>
                        </a:rPr>
                        <a:t>device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333"/>
                          </a:solidFill>
                          <a:latin typeface="Verdana"/>
                        </a:rPr>
                        <a:t>__global__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333333"/>
                          </a:solidFill>
                          <a:latin typeface="Verdana"/>
                        </a:rPr>
                        <a:t>device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333333"/>
                          </a:solidFill>
                          <a:latin typeface="Verdana"/>
                        </a:rPr>
                        <a:t>host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333"/>
                          </a:solidFill>
                          <a:latin typeface="Verdana"/>
                        </a:rPr>
                        <a:t>__host__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333333"/>
                          </a:solidFill>
                          <a:latin typeface="Verdana"/>
                        </a:rPr>
                        <a:t>host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333"/>
                          </a:solidFill>
                          <a:latin typeface="Verdana"/>
                        </a:rPr>
                        <a:t>host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Content Placeholder 3"/>
          <p:cNvSpPr txBox="1">
            <a:spLocks/>
          </p:cNvSpPr>
          <p:nvPr/>
        </p:nvSpPr>
        <p:spPr>
          <a:xfrm>
            <a:off x="0" y="2204864"/>
            <a:ext cx="9144000" cy="453136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r>
              <a:rPr lang="en-US" sz="2400" dirty="0"/>
              <a:t>The </a:t>
            </a:r>
            <a:r>
              <a:rPr lang="en-US" sz="2400" dirty="0">
                <a:solidFill>
                  <a:srgbClr val="0000FF"/>
                </a:solidFill>
              </a:rPr>
              <a:t>__global__</a:t>
            </a:r>
            <a:r>
              <a:rPr lang="en-US" sz="2400" dirty="0"/>
              <a:t> qualifier declares a function as being a kernel.</a:t>
            </a:r>
          </a:p>
          <a:p>
            <a:r>
              <a:rPr lang="en-US" sz="2400" dirty="0">
                <a:solidFill>
                  <a:srgbClr val="0000FF"/>
                </a:solidFill>
              </a:rPr>
              <a:t>__global__</a:t>
            </a:r>
            <a:r>
              <a:rPr lang="en-US" sz="2400" dirty="0"/>
              <a:t> functions must have void return type</a:t>
            </a:r>
          </a:p>
          <a:p>
            <a:r>
              <a:rPr lang="en-US" sz="2400" dirty="0"/>
              <a:t>A call to a </a:t>
            </a:r>
            <a:r>
              <a:rPr lang="en-US" sz="2400" dirty="0">
                <a:solidFill>
                  <a:srgbClr val="0000FF"/>
                </a:solidFill>
              </a:rPr>
              <a:t>__global__</a:t>
            </a:r>
            <a:r>
              <a:rPr lang="en-US" sz="2400" dirty="0"/>
              <a:t> function is asynchronous</a:t>
            </a:r>
          </a:p>
          <a:p>
            <a:r>
              <a:rPr lang="en-US" sz="2400" dirty="0"/>
              <a:t>The </a:t>
            </a:r>
            <a:r>
              <a:rPr lang="en-US" sz="2400" dirty="0">
                <a:solidFill>
                  <a:srgbClr val="0000FF"/>
                </a:solidFill>
              </a:rPr>
              <a:t>__device__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0000FF"/>
                </a:solidFill>
              </a:rPr>
              <a:t>__host__</a:t>
            </a:r>
            <a:r>
              <a:rPr lang="en-US" sz="2400" dirty="0"/>
              <a:t> qualifiers can be used together however, in which case the function is compiled for both the host and the device.</a:t>
            </a:r>
            <a:endParaRPr lang="ru-RU" sz="2400" dirty="0"/>
          </a:p>
          <a:p>
            <a:r>
              <a:rPr lang="en-US" sz="2400" dirty="0"/>
              <a:t>The </a:t>
            </a:r>
            <a:r>
              <a:rPr lang="en-US" sz="2400" dirty="0">
                <a:solidFill>
                  <a:srgbClr val="0000FF"/>
                </a:solidFill>
              </a:rPr>
              <a:t>__global__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00FF"/>
                </a:solidFill>
              </a:rPr>
              <a:t>__host__</a:t>
            </a:r>
            <a:r>
              <a:rPr lang="en-US" sz="2400" dirty="0"/>
              <a:t> qualifiers cannot be used together</a:t>
            </a:r>
          </a:p>
          <a:p>
            <a:r>
              <a:rPr lang="en-US" sz="2400" dirty="0"/>
              <a:t>It is equivalent to declare a function with only the </a:t>
            </a:r>
            <a:r>
              <a:rPr lang="en-US" sz="2400" dirty="0">
                <a:solidFill>
                  <a:srgbClr val="0000FF"/>
                </a:solidFill>
              </a:rPr>
              <a:t>__host__</a:t>
            </a:r>
            <a:r>
              <a:rPr lang="en-US" sz="2400" dirty="0"/>
              <a:t> qualifier or to declare it without any of qualifiers</a:t>
            </a:r>
          </a:p>
          <a:p>
            <a:endParaRPr lang="ru-RU" sz="2400" dirty="0"/>
          </a:p>
          <a:p>
            <a:pPr marL="355600" indent="-355600">
              <a:lnSpc>
                <a:spcPct val="90000"/>
              </a:lnSpc>
              <a:spcBef>
                <a:spcPct val="20000"/>
              </a:spcBef>
            </a:pPr>
            <a:endParaRPr kumimoji="1" lang="ru-RU" sz="2400" dirty="0">
              <a:cs typeface="Arial"/>
            </a:endParaRPr>
          </a:p>
          <a:p>
            <a:endParaRPr lang="ru-RU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0262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pPr lvl="2" algn="l"/>
            <a:r>
              <a:rPr lang="en-US" sz="3600" dirty="0">
                <a:solidFill>
                  <a:srgbClr val="FFFFFF"/>
                </a:solidFill>
                <a:latin typeface="+mj-lt"/>
              </a:rPr>
              <a:t>CUDA C</a:t>
            </a:r>
            <a:r>
              <a:rPr lang="ru-RU" sz="3600" dirty="0">
                <a:solidFill>
                  <a:srgbClr val="FFFFFF"/>
                </a:solidFill>
                <a:latin typeface="+mj-lt"/>
              </a:rPr>
              <a:t>. </a:t>
            </a:r>
            <a:r>
              <a:rPr lang="es-ES_tradnl" sz="3600" dirty="0">
                <a:solidFill>
                  <a:srgbClr val="FFFFFF"/>
                </a:solidFill>
                <a:latin typeface="+mj-lt"/>
              </a:rPr>
              <a:t>Built-in Vector Types</a:t>
            </a:r>
            <a:endParaRPr lang="ru-RU" sz="3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Санкт-Петербург</a:t>
            </a:r>
            <a:endParaRPr lang="en-US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0" y="620688"/>
            <a:ext cx="9144000" cy="554461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pPr marL="355600" lvl="1" indent="-355600">
              <a:lnSpc>
                <a:spcPct val="120000"/>
              </a:lnSpc>
              <a:spcBef>
                <a:spcPct val="20000"/>
              </a:spcBef>
              <a:buFont typeface="Arial"/>
              <a:buChar char="•"/>
            </a:pPr>
            <a:r>
              <a:rPr kumimoji="1" lang="en-US" sz="3400" dirty="0">
                <a:latin typeface="Arial"/>
                <a:cs typeface="Arial"/>
              </a:rPr>
              <a:t>Vector types are derived from the basic integer and floating-point types</a:t>
            </a:r>
            <a:r>
              <a:rPr kumimoji="1" lang="ru-RU" sz="3400" dirty="0">
                <a:latin typeface="Arial"/>
                <a:cs typeface="Arial"/>
              </a:rPr>
              <a:t>:</a:t>
            </a:r>
          </a:p>
          <a:p>
            <a:pPr marL="755650" lvl="2" indent="-355600">
              <a:lnSpc>
                <a:spcPct val="120000"/>
              </a:lnSpc>
              <a:spcBef>
                <a:spcPct val="20000"/>
              </a:spcBef>
              <a:buFont typeface="Lucida Grande CY"/>
              <a:buChar char="−"/>
            </a:pPr>
            <a:r>
              <a:rPr lang="ru-RU" sz="3400" dirty="0">
                <a:latin typeface="Courier New"/>
                <a:cs typeface="Courier New"/>
              </a:rPr>
              <a:t>(</a:t>
            </a:r>
            <a:r>
              <a:rPr lang="ru-RU" sz="3400" dirty="0" err="1">
                <a:latin typeface="Courier New"/>
                <a:cs typeface="Courier New"/>
              </a:rPr>
              <a:t>u</a:t>
            </a:r>
            <a:r>
              <a:rPr lang="ru-RU" sz="3400" dirty="0">
                <a:latin typeface="Courier New"/>
                <a:cs typeface="Courier New"/>
              </a:rPr>
              <a:t>)</a:t>
            </a:r>
            <a:r>
              <a:rPr lang="ru-RU" sz="3400" dirty="0" err="1">
                <a:latin typeface="Courier New"/>
                <a:cs typeface="Courier New"/>
              </a:rPr>
              <a:t>char</a:t>
            </a:r>
            <a:r>
              <a:rPr lang="ru-RU" sz="3400" dirty="0"/>
              <a:t>, </a:t>
            </a:r>
            <a:r>
              <a:rPr lang="ru-RU" sz="3400" dirty="0">
                <a:latin typeface="Courier New"/>
                <a:cs typeface="Courier New"/>
              </a:rPr>
              <a:t>(</a:t>
            </a:r>
            <a:r>
              <a:rPr lang="ru-RU" sz="3400" dirty="0" err="1">
                <a:latin typeface="Courier New"/>
                <a:cs typeface="Courier New"/>
              </a:rPr>
              <a:t>u</a:t>
            </a:r>
            <a:r>
              <a:rPr lang="ru-RU" sz="3400" dirty="0">
                <a:latin typeface="Courier New"/>
                <a:cs typeface="Courier New"/>
              </a:rPr>
              <a:t>)</a:t>
            </a:r>
            <a:r>
              <a:rPr lang="ru-RU" sz="3400" dirty="0" err="1">
                <a:latin typeface="Courier New"/>
                <a:cs typeface="Courier New"/>
              </a:rPr>
              <a:t>int</a:t>
            </a:r>
            <a:r>
              <a:rPr lang="ru-RU" sz="3400" dirty="0">
                <a:latin typeface="Courier New"/>
                <a:cs typeface="Courier New"/>
              </a:rPr>
              <a:t>, (</a:t>
            </a:r>
            <a:r>
              <a:rPr lang="ru-RU" sz="3400" dirty="0" err="1">
                <a:latin typeface="Courier New"/>
                <a:cs typeface="Courier New"/>
              </a:rPr>
              <a:t>u</a:t>
            </a:r>
            <a:r>
              <a:rPr lang="ru-RU" sz="3400" dirty="0">
                <a:latin typeface="Courier New"/>
                <a:cs typeface="Courier New"/>
              </a:rPr>
              <a:t>)</a:t>
            </a:r>
            <a:r>
              <a:rPr lang="ru-RU" sz="3400" dirty="0" err="1">
                <a:latin typeface="Courier New"/>
                <a:cs typeface="Courier New"/>
              </a:rPr>
              <a:t>short</a:t>
            </a:r>
            <a:r>
              <a:rPr lang="ru-RU" sz="3400" dirty="0">
                <a:latin typeface="Courier New"/>
                <a:cs typeface="Courier New"/>
              </a:rPr>
              <a:t>, (</a:t>
            </a:r>
            <a:r>
              <a:rPr lang="ru-RU" sz="3400" dirty="0" err="1">
                <a:latin typeface="Courier New"/>
                <a:cs typeface="Courier New"/>
              </a:rPr>
              <a:t>u</a:t>
            </a:r>
            <a:r>
              <a:rPr lang="ru-RU" sz="3400" dirty="0">
                <a:latin typeface="Courier New"/>
                <a:cs typeface="Courier New"/>
              </a:rPr>
              <a:t>)</a:t>
            </a:r>
            <a:r>
              <a:rPr lang="ru-RU" sz="3400" dirty="0" err="1">
                <a:latin typeface="Courier New"/>
                <a:cs typeface="Courier New"/>
              </a:rPr>
              <a:t>long</a:t>
            </a:r>
            <a:r>
              <a:rPr lang="ru-RU" sz="3400" dirty="0">
                <a:latin typeface="Courier New"/>
                <a:cs typeface="Courier New"/>
              </a:rPr>
              <a:t>, </a:t>
            </a:r>
            <a:r>
              <a:rPr lang="ru-RU" sz="3400" dirty="0" err="1">
                <a:latin typeface="Courier New"/>
                <a:cs typeface="Courier New"/>
              </a:rPr>
              <a:t>float</a:t>
            </a:r>
            <a:r>
              <a:rPr lang="ru-RU" sz="3400" dirty="0">
                <a:latin typeface="Courier New"/>
                <a:cs typeface="Courier New"/>
              </a:rPr>
              <a:t> </a:t>
            </a:r>
            <a:r>
              <a:rPr lang="en-US" sz="3400" dirty="0"/>
              <a:t>could have</a:t>
            </a:r>
            <a:r>
              <a:rPr lang="ru-RU" sz="3400" dirty="0"/>
              <a:t> 1-/ 2-/ 3-/ 4-</a:t>
            </a:r>
            <a:r>
              <a:rPr lang="en-US" sz="3400" dirty="0"/>
              <a:t>dimensions </a:t>
            </a:r>
            <a:endParaRPr lang="ru-RU" sz="3400" dirty="0"/>
          </a:p>
          <a:p>
            <a:pPr marL="755650" lvl="2" indent="-355600">
              <a:lnSpc>
                <a:spcPct val="120000"/>
              </a:lnSpc>
              <a:spcBef>
                <a:spcPct val="20000"/>
              </a:spcBef>
              <a:buFont typeface="Lucida Grande CY"/>
              <a:buChar char="−"/>
            </a:pPr>
            <a:r>
              <a:rPr lang="ru-RU" sz="3400" dirty="0" err="1">
                <a:latin typeface="Courier New"/>
                <a:cs typeface="Courier New"/>
              </a:rPr>
              <a:t>longlong</a:t>
            </a:r>
            <a:r>
              <a:rPr lang="ru-RU" sz="3400" dirty="0">
                <a:latin typeface="Courier New"/>
                <a:cs typeface="Courier New"/>
              </a:rPr>
              <a:t>, </a:t>
            </a:r>
            <a:r>
              <a:rPr lang="en-US" sz="3400" dirty="0">
                <a:latin typeface="Courier New"/>
                <a:cs typeface="Courier New"/>
              </a:rPr>
              <a:t>double </a:t>
            </a:r>
            <a:r>
              <a:rPr lang="en-US" sz="3400" dirty="0"/>
              <a:t>could have </a:t>
            </a:r>
            <a:r>
              <a:rPr lang="ru-RU" sz="3400" dirty="0"/>
              <a:t> 1-/ 2-</a:t>
            </a:r>
            <a:r>
              <a:rPr lang="en-US" sz="3400" dirty="0"/>
              <a:t>dimensions</a:t>
            </a:r>
          </a:p>
          <a:p>
            <a:pPr marL="755650" lvl="2" indent="-355600">
              <a:lnSpc>
                <a:spcPct val="120000"/>
              </a:lnSpc>
              <a:spcBef>
                <a:spcPct val="20000"/>
              </a:spcBef>
              <a:buFont typeface="Lucida Grande CY"/>
              <a:buChar char="−"/>
            </a:pPr>
            <a:r>
              <a:rPr lang="en-US" sz="3400" dirty="0"/>
              <a:t>the 1st, 2nd, 3rd, and 4th components are accessible through the fields x, y, z, and w, respectively</a:t>
            </a:r>
          </a:p>
          <a:p>
            <a:pPr marL="755650" lvl="2" indent="-355600">
              <a:lnSpc>
                <a:spcPct val="120000"/>
              </a:lnSpc>
              <a:spcBef>
                <a:spcPct val="20000"/>
              </a:spcBef>
              <a:buFont typeface="Lucida Grande CY"/>
              <a:buChar char="−"/>
            </a:pPr>
            <a:endParaRPr lang="ru-RU" sz="3400" dirty="0"/>
          </a:p>
          <a:p>
            <a:pPr>
              <a:lnSpc>
                <a:spcPct val="120000"/>
              </a:lnSpc>
            </a:pPr>
            <a:r>
              <a:rPr lang="en-US" sz="3400" dirty="0"/>
              <a:t>They all come with a constructor function</a:t>
            </a:r>
            <a:r>
              <a:rPr lang="ru-RU" sz="3400" dirty="0"/>
              <a:t>:</a:t>
            </a:r>
          </a:p>
          <a:p>
            <a:pPr marL="0" lvl="1" indent="0">
              <a:lnSpc>
                <a:spcPct val="120000"/>
              </a:lnSpc>
              <a:spcBef>
                <a:spcPct val="20000"/>
              </a:spcBef>
              <a:buNone/>
            </a:pPr>
            <a:endParaRPr lang="ru-RU" sz="3400" dirty="0"/>
          </a:p>
          <a:p>
            <a:pPr marL="0" lvl="1" indent="0">
              <a:lnSpc>
                <a:spcPct val="120000"/>
              </a:lnSpc>
              <a:spcBef>
                <a:spcPct val="20000"/>
              </a:spcBef>
              <a:buNone/>
            </a:pPr>
            <a:r>
              <a:rPr lang="en-US" sz="3400" dirty="0"/>
              <a:t>Example</a:t>
            </a:r>
            <a:r>
              <a:rPr lang="ru-RU" sz="3400" dirty="0"/>
              <a:t>:</a:t>
            </a:r>
          </a:p>
          <a:p>
            <a:pPr marL="355600" lvl="1" indent="-355600">
              <a:lnSpc>
                <a:spcPct val="120000"/>
              </a:lnSpc>
              <a:spcBef>
                <a:spcPct val="20000"/>
              </a:spcBef>
              <a:buFont typeface="Arial"/>
              <a:buChar char="•"/>
            </a:pPr>
            <a:endParaRPr lang="ru-RU" sz="3400" dirty="0"/>
          </a:p>
          <a:p>
            <a:pPr marL="355600" lvl="1" indent="-355600">
              <a:lnSpc>
                <a:spcPct val="120000"/>
              </a:lnSpc>
              <a:spcBef>
                <a:spcPct val="20000"/>
              </a:spcBef>
              <a:buFont typeface="Arial"/>
              <a:buChar char="•"/>
            </a:pPr>
            <a:endParaRPr lang="ru-RU" sz="3400" dirty="0"/>
          </a:p>
          <a:p>
            <a:pPr marL="355600" lvl="1" indent="-355600">
              <a:lnSpc>
                <a:spcPct val="120000"/>
              </a:lnSpc>
              <a:spcBef>
                <a:spcPct val="20000"/>
              </a:spcBef>
              <a:buFont typeface="Arial"/>
              <a:buChar char="•"/>
            </a:pPr>
            <a:r>
              <a:rPr kumimoji="1" lang="en-US" sz="3400" dirty="0">
                <a:cs typeface="Arial"/>
              </a:rPr>
              <a:t>The type </a:t>
            </a:r>
            <a:r>
              <a:rPr kumimoji="1" lang="en-US" sz="3400" b="1" i="1" dirty="0">
                <a:cs typeface="Arial"/>
              </a:rPr>
              <a:t>dim3 </a:t>
            </a:r>
            <a:r>
              <a:rPr kumimoji="1" lang="en-US" sz="3400" dirty="0">
                <a:cs typeface="Arial"/>
              </a:rPr>
              <a:t>is an integer vector type based on uint3 that is used to specify dimensions. When defining a variable of type dim3, any component left unspecified is initialized to 1.</a:t>
            </a:r>
          </a:p>
          <a:p>
            <a:pPr marL="355600" lvl="1" indent="-3556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endParaRPr kumimoji="1" lang="en-US" dirty="0">
              <a:latin typeface="Arial"/>
              <a:cs typeface="Arial"/>
            </a:endParaRPr>
          </a:p>
          <a:p>
            <a:pPr marL="355600" indent="-355600">
              <a:lnSpc>
                <a:spcPct val="90000"/>
              </a:lnSpc>
              <a:spcBef>
                <a:spcPct val="20000"/>
              </a:spcBef>
            </a:pPr>
            <a:endParaRPr kumimoji="1" lang="ru-RU" sz="2400" dirty="0">
              <a:cs typeface="Arial"/>
            </a:endParaRPr>
          </a:p>
          <a:p>
            <a:endParaRPr lang="ru-RU" sz="2400" dirty="0"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9632" y="4293096"/>
            <a:ext cx="544850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dirty="0">
                <a:latin typeface="Courier New"/>
                <a:cs typeface="Courier New"/>
              </a:rPr>
              <a:t>float4 b = make_float4 ( 1, 2, 5, 3 );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76056" y="3140968"/>
            <a:ext cx="2076410" cy="369332"/>
          </a:xfrm>
          <a:prstGeom prst="rect">
            <a:avLst/>
          </a:prstGeom>
          <a:solidFill>
            <a:srgbClr val="BFBFBF"/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dirty="0"/>
              <a:t>make_&lt;type name&gt;</a:t>
            </a:r>
            <a:endParaRPr lang="ru-RU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72145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CUDA C</a:t>
            </a:r>
            <a:r>
              <a:rPr lang="ru-RU" dirty="0">
                <a:solidFill>
                  <a:srgbClr val="FFFFFF"/>
                </a:solidFill>
              </a:rPr>
              <a:t>. </a:t>
            </a:r>
            <a:r>
              <a:rPr lang="fr-FR" dirty="0">
                <a:solidFill>
                  <a:srgbClr val="FFFFFF"/>
                </a:solidFill>
              </a:rPr>
              <a:t>Built-in Variables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26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Санкт-Петербург</a:t>
            </a:r>
            <a:endParaRPr lang="en-US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0" y="620688"/>
            <a:ext cx="9144000" cy="5472608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pPr marL="0" indent="0">
              <a:buNone/>
            </a:pPr>
            <a:r>
              <a:rPr lang="en-US" sz="2400" dirty="0"/>
              <a:t>Built-in variables specify the grid and block dimensions and the block and thread indices. They are only valid within functions that are executed on the device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dim3 </a:t>
            </a:r>
            <a:r>
              <a:rPr lang="en-US" sz="2400" b="1" dirty="0" err="1">
                <a:solidFill>
                  <a:schemeClr val="accent4"/>
                </a:solidFill>
                <a:latin typeface="Courier New"/>
                <a:cs typeface="Courier New"/>
              </a:rPr>
              <a:t>gridDim</a:t>
            </a:r>
            <a:r>
              <a:rPr lang="en-US" sz="2400" dirty="0">
                <a:solidFill>
                  <a:schemeClr val="accent4"/>
                </a:solidFill>
                <a:latin typeface="Courier New"/>
                <a:cs typeface="Courier New"/>
              </a:rPr>
              <a:t> </a:t>
            </a:r>
            <a:r>
              <a:rPr lang="en-US" sz="2400" dirty="0"/>
              <a:t>— contains the dimensions of the grid, 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uint3 </a:t>
            </a:r>
            <a:r>
              <a:rPr lang="en-US" sz="2400" b="1" dirty="0" err="1">
                <a:solidFill>
                  <a:srgbClr val="8064A2"/>
                </a:solidFill>
                <a:latin typeface="Courier New"/>
                <a:cs typeface="Courier New"/>
              </a:rPr>
              <a:t>blockIdx</a:t>
            </a:r>
            <a:r>
              <a:rPr lang="en-US" sz="2400" dirty="0">
                <a:solidFill>
                  <a:srgbClr val="8064A2"/>
                </a:solidFill>
                <a:latin typeface="Courier New"/>
                <a:cs typeface="Courier New"/>
              </a:rPr>
              <a:t> </a:t>
            </a:r>
            <a:r>
              <a:rPr lang="en-US" sz="2400" dirty="0"/>
              <a:t>— contains the block index within the grid,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dim3 </a:t>
            </a:r>
            <a:r>
              <a:rPr lang="en-US" sz="2400" b="1" dirty="0" err="1">
                <a:solidFill>
                  <a:srgbClr val="8064A2"/>
                </a:solidFill>
                <a:latin typeface="Courier New"/>
                <a:cs typeface="Courier New"/>
              </a:rPr>
              <a:t>blockDim</a:t>
            </a:r>
            <a:r>
              <a:rPr lang="en-US" sz="2400" dirty="0">
                <a:solidFill>
                  <a:srgbClr val="8064A2"/>
                </a:solidFill>
                <a:latin typeface="Courier New"/>
                <a:cs typeface="Courier New"/>
              </a:rPr>
              <a:t> </a:t>
            </a:r>
            <a:r>
              <a:rPr lang="en-US" sz="2400" dirty="0"/>
              <a:t>— contains the dimensions of the block,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uint3 </a:t>
            </a:r>
            <a:r>
              <a:rPr lang="en-US" sz="2400" b="1" dirty="0" err="1">
                <a:solidFill>
                  <a:srgbClr val="8064A2"/>
                </a:solidFill>
                <a:latin typeface="Courier New"/>
                <a:cs typeface="Courier New"/>
              </a:rPr>
              <a:t>threadIdx</a:t>
            </a:r>
            <a:r>
              <a:rPr lang="en-US" sz="2400" dirty="0">
                <a:solidFill>
                  <a:srgbClr val="8064A2"/>
                </a:solidFill>
                <a:latin typeface="Courier New"/>
                <a:cs typeface="Courier New"/>
              </a:rPr>
              <a:t> </a:t>
            </a:r>
            <a:r>
              <a:rPr lang="en-US" sz="2400" dirty="0"/>
              <a:t>— contains the thread index within the block, 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pPr marL="355600" lvl="1" indent="-3556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endParaRPr kumimoji="1" lang="ru-RU" dirty="0">
              <a:latin typeface="Arial"/>
              <a:cs typeface="Arial"/>
            </a:endParaRPr>
          </a:p>
          <a:p>
            <a:endParaRPr lang="ru-RU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6656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CUDA C/C++ Programming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27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Санкт-Петербург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3"/>
              <p:cNvSpPr txBox="1">
                <a:spLocks/>
              </p:cNvSpPr>
              <p:nvPr/>
            </p:nvSpPr>
            <p:spPr>
              <a:xfrm>
                <a:off x="0" y="620688"/>
                <a:ext cx="9144000" cy="547260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defPPr>
                <a:lvl1pPr marL="342900" indent="-342900" eaLnBrk="1" hangingPunct="1">
                  <a:buChar char="•"/>
                  <a:defRPr sz="2800">
                    <a:latin typeface="+mn-lt"/>
                  </a:defRPr>
                </a:lvl1pPr>
                <a:lvl2pPr marL="742950" indent="-285750" eaLnBrk="1" hangingPunct="1">
                  <a:buChar char="–"/>
                  <a:defRPr sz="2400">
                    <a:latin typeface="+mn-lt"/>
                  </a:defRPr>
                </a:lvl2pPr>
                <a:lvl3pPr marL="1143000" indent="-228600" eaLnBrk="1" hangingPunct="1">
                  <a:buChar char="•"/>
                  <a:defRPr sz="2400">
                    <a:latin typeface="+mn-lt"/>
                  </a:defRPr>
                </a:lvl3pPr>
                <a:lvl4pPr marL="1600200" indent="-228600" eaLnBrk="1" hangingPunct="1">
                  <a:buChar char="–"/>
                  <a:defRPr sz="2000">
                    <a:latin typeface="+mn-lt"/>
                  </a:defRPr>
                </a:lvl4pPr>
                <a:lvl5pPr marL="2057400" indent="-228600" eaLnBrk="1" hangingPunct="1">
                  <a:buChar char="»"/>
                  <a:defRPr sz="2000">
                    <a:latin typeface="+mn-lt"/>
                  </a:defRPr>
                </a:lvl5pPr>
                <a:lvl6pPr marL="2514600" indent="-228600" eaLnBrk="1" hangingPunct="1">
                  <a:buChar char="•"/>
                  <a:defRPr sz="2000"/>
                </a:lvl6pPr>
                <a:lvl7pPr marL="2971800" indent="-228600" eaLnBrk="1" hangingPunct="1">
                  <a:buChar char="•"/>
                  <a:defRPr sz="2000"/>
                </a:lvl7pPr>
                <a:lvl8pPr marL="3429000" indent="-228600" eaLnBrk="1" hangingPunct="1">
                  <a:buChar char="•"/>
                  <a:defRPr sz="2000"/>
                </a:lvl8pPr>
                <a:lvl9pPr marL="3886200" indent="-228600" eaLnBrk="1" hangingPunct="1">
                  <a:buChar char="•"/>
                  <a:defRPr sz="2000"/>
                </a:lvl9pPr>
              </a:lstStyle>
              <a:p>
                <a:pPr marL="0" indent="0">
                  <a:buNone/>
                </a:pPr>
                <a:r>
                  <a:rPr lang="en-US" dirty="0"/>
                  <a:t>Simple Example: </a:t>
                </a:r>
                <a:r>
                  <a:rPr lang="en-GB" kern="0" dirty="0">
                    <a:latin typeface="Trebuchet MS" pitchFamily="34" charset="0"/>
                  </a:rPr>
                  <a:t>vector addition</a:t>
                </a:r>
                <a:endParaRPr lang="en-US" dirty="0"/>
              </a:p>
              <a:p>
                <a:pPr marL="355600" lvl="1" indent="-355600">
                  <a:lnSpc>
                    <a:spcPct val="90000"/>
                  </a:lnSpc>
                  <a:spcBef>
                    <a:spcPct val="20000"/>
                  </a:spcBef>
                  <a:buFont typeface="Arial"/>
                  <a:buChar char="•"/>
                </a:pPr>
                <a:endParaRPr kumimoji="1" lang="ru-RU" dirty="0">
                  <a:latin typeface="Arial"/>
                  <a:cs typeface="Arial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cs typeface="Arial"/>
                </a:endParaRPr>
              </a:p>
              <a:p>
                <a:endParaRPr lang="en-US" sz="2400" dirty="0">
                  <a:cs typeface="Arial"/>
                </a:endParaRPr>
              </a:p>
              <a:p>
                <a:r>
                  <a:rPr lang="en-US" sz="2400" dirty="0">
                    <a:cs typeface="Arial"/>
                  </a:rPr>
                  <a:t>But before let’s start by adding two integers :</a:t>
                </a:r>
              </a:p>
              <a:p>
                <a:endParaRPr lang="en-US" sz="2400" dirty="0">
                  <a:cs typeface="Arial"/>
                </a:endParaRPr>
              </a:p>
              <a:p>
                <a:endParaRPr lang="en-US" sz="2400" dirty="0">
                  <a:cs typeface="Arial"/>
                </a:endParaRPr>
              </a:p>
              <a:p>
                <a:endParaRPr lang="en-US" sz="2400" dirty="0">
                  <a:cs typeface="Arial"/>
                </a:endParaRPr>
              </a:p>
              <a:p>
                <a:pPr lvl="0"/>
                <a:r>
                  <a:rPr lang="en-GB" sz="2400" dirty="0"/>
                  <a:t>Note: that we use pointers for the variables</a:t>
                </a:r>
              </a:p>
              <a:p>
                <a:pPr lvl="0"/>
                <a:endParaRPr lang="en-GB" sz="2400" dirty="0"/>
              </a:p>
              <a:p>
                <a:pPr lvl="0"/>
                <a:r>
                  <a:rPr lang="en-GB" sz="2000" b="1" dirty="0">
                    <a:latin typeface="Courier New" pitchFamily="49" charset="0"/>
                    <a:cs typeface="Courier New" pitchFamily="49" charset="0"/>
                  </a:rPr>
                  <a:t>add() </a:t>
                </a:r>
                <a:r>
                  <a:rPr lang="en-GB" sz="2400" dirty="0"/>
                  <a:t>runs on the device, so </a:t>
                </a:r>
                <a:r>
                  <a:rPr lang="en-GB" sz="2400" b="1" i="1" dirty="0">
                    <a:latin typeface="Courier New" pitchFamily="49" charset="0"/>
                    <a:cs typeface="Courier New" pitchFamily="49" charset="0"/>
                  </a:rPr>
                  <a:t>a</a:t>
                </a:r>
                <a:r>
                  <a:rPr lang="en-GB" sz="2400" b="1" i="1" dirty="0"/>
                  <a:t>, </a:t>
                </a:r>
                <a:r>
                  <a:rPr lang="en-GB" sz="2400" b="1" i="1" dirty="0">
                    <a:latin typeface="Courier New" pitchFamily="49" charset="0"/>
                    <a:cs typeface="Courier New" pitchFamily="49" charset="0"/>
                  </a:rPr>
                  <a:t>b</a:t>
                </a:r>
                <a:r>
                  <a:rPr lang="en-GB" sz="2400" b="1" i="1" dirty="0"/>
                  <a:t> </a:t>
                </a:r>
                <a:r>
                  <a:rPr lang="en-GB" sz="2400" dirty="0"/>
                  <a:t>and </a:t>
                </a:r>
                <a:r>
                  <a:rPr lang="en-GB" sz="2400" b="1" i="1" dirty="0"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GB" sz="2400" dirty="0"/>
                  <a:t> must point to device memory</a:t>
                </a:r>
              </a:p>
              <a:p>
                <a:pPr lvl="0"/>
                <a:endParaRPr lang="en-GB" sz="1600" b="1" dirty="0">
                  <a:latin typeface="Courier New" pitchFamily="49" charset="0"/>
                  <a:cs typeface="Courier New" pitchFamily="49" charset="0"/>
                </a:endParaRPr>
              </a:p>
              <a:p>
                <a:pPr lvl="0"/>
                <a:r>
                  <a:rPr lang="en-GB" sz="2400" dirty="0"/>
                  <a:t>We need to allocate memory on the GPU</a:t>
                </a:r>
              </a:p>
              <a:p>
                <a:pPr lvl="0"/>
                <a:endParaRPr lang="en-GB" sz="2400" dirty="0"/>
              </a:p>
              <a:p>
                <a:endParaRPr lang="ru-RU" sz="2400" dirty="0">
                  <a:cs typeface="Arial"/>
                </a:endParaRPr>
              </a:p>
            </p:txBody>
          </p:sp>
        </mc:Choice>
        <mc:Fallback xmlns="">
          <p:sp>
            <p:nvSpPr>
              <p:cNvPr id="8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0688"/>
                <a:ext cx="9144000" cy="547260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1333" t="-13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93"/>
          <p:cNvSpPr/>
          <p:nvPr/>
        </p:nvSpPr>
        <p:spPr>
          <a:xfrm>
            <a:off x="6660232" y="665107"/>
            <a:ext cx="330037" cy="3200356"/>
          </a:xfrm>
          <a:prstGeom prst="roundRect">
            <a:avLst/>
          </a:prstGeom>
          <a:gradFill rotWithShape="1">
            <a:gsLst>
              <a:gs pos="0">
                <a:srgbClr val="8AAD00">
                  <a:tint val="50000"/>
                  <a:satMod val="300000"/>
                </a:srgbClr>
              </a:gs>
              <a:gs pos="35000">
                <a:srgbClr val="8AAD00">
                  <a:tint val="37000"/>
                  <a:satMod val="300000"/>
                </a:srgbClr>
              </a:gs>
              <a:gs pos="100000">
                <a:srgbClr val="8AAD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36" tIns="45718" rIns="91436" bIns="45718" spcCol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94"/>
          <p:cNvCxnSpPr/>
          <p:nvPr/>
        </p:nvCxnSpPr>
        <p:spPr>
          <a:xfrm>
            <a:off x="6660232" y="1465196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" name="Straight Connector 95"/>
          <p:cNvCxnSpPr/>
          <p:nvPr/>
        </p:nvCxnSpPr>
        <p:spPr>
          <a:xfrm>
            <a:off x="6660232" y="1065151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" name="Straight Connector 96"/>
          <p:cNvCxnSpPr/>
          <p:nvPr/>
        </p:nvCxnSpPr>
        <p:spPr>
          <a:xfrm>
            <a:off x="6660232" y="1865239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" name="Straight Connector 97"/>
          <p:cNvCxnSpPr/>
          <p:nvPr/>
        </p:nvCxnSpPr>
        <p:spPr>
          <a:xfrm>
            <a:off x="6660232" y="2269501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" name="Straight Connector 98"/>
          <p:cNvCxnSpPr/>
          <p:nvPr/>
        </p:nvCxnSpPr>
        <p:spPr>
          <a:xfrm>
            <a:off x="6660232" y="2665329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4" name="Straight Connector 99"/>
          <p:cNvCxnSpPr/>
          <p:nvPr/>
        </p:nvCxnSpPr>
        <p:spPr>
          <a:xfrm>
            <a:off x="6660232" y="3065373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5" name="Straight Connector 100"/>
          <p:cNvCxnSpPr/>
          <p:nvPr/>
        </p:nvCxnSpPr>
        <p:spPr>
          <a:xfrm>
            <a:off x="6660232" y="3469634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6" name="Rounded Rectangle 101"/>
          <p:cNvSpPr/>
          <p:nvPr/>
        </p:nvSpPr>
        <p:spPr>
          <a:xfrm>
            <a:off x="7380312" y="673540"/>
            <a:ext cx="330037" cy="3200356"/>
          </a:xfrm>
          <a:prstGeom prst="roundRect">
            <a:avLst/>
          </a:prstGeom>
          <a:gradFill rotWithShape="1">
            <a:gsLst>
              <a:gs pos="0">
                <a:srgbClr val="8AAD00">
                  <a:tint val="50000"/>
                  <a:satMod val="300000"/>
                </a:srgbClr>
              </a:gs>
              <a:gs pos="35000">
                <a:srgbClr val="8AAD00">
                  <a:tint val="37000"/>
                  <a:satMod val="300000"/>
                </a:srgbClr>
              </a:gs>
              <a:gs pos="100000">
                <a:srgbClr val="8AAD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36" tIns="45718" rIns="91436" bIns="45718" spcCol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7" name="Straight Connector 102"/>
          <p:cNvCxnSpPr/>
          <p:nvPr/>
        </p:nvCxnSpPr>
        <p:spPr>
          <a:xfrm>
            <a:off x="7380312" y="1473629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8" name="Straight Connector 103"/>
          <p:cNvCxnSpPr/>
          <p:nvPr/>
        </p:nvCxnSpPr>
        <p:spPr>
          <a:xfrm>
            <a:off x="7380312" y="1073584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9" name="Straight Connector 104"/>
          <p:cNvCxnSpPr/>
          <p:nvPr/>
        </p:nvCxnSpPr>
        <p:spPr>
          <a:xfrm>
            <a:off x="7380312" y="1873673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0" name="Straight Connector 105"/>
          <p:cNvCxnSpPr/>
          <p:nvPr/>
        </p:nvCxnSpPr>
        <p:spPr>
          <a:xfrm>
            <a:off x="7380312" y="2277934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1" name="Straight Connector 106"/>
          <p:cNvCxnSpPr/>
          <p:nvPr/>
        </p:nvCxnSpPr>
        <p:spPr>
          <a:xfrm>
            <a:off x="7380312" y="2673763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2" name="Straight Connector 107"/>
          <p:cNvCxnSpPr/>
          <p:nvPr/>
        </p:nvCxnSpPr>
        <p:spPr>
          <a:xfrm>
            <a:off x="7380312" y="3073806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3" name="Straight Connector 134"/>
          <p:cNvCxnSpPr/>
          <p:nvPr/>
        </p:nvCxnSpPr>
        <p:spPr>
          <a:xfrm>
            <a:off x="7380312" y="3478067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24" name="Rounded Rectangle 135"/>
          <p:cNvSpPr/>
          <p:nvPr/>
        </p:nvSpPr>
        <p:spPr>
          <a:xfrm>
            <a:off x="8430430" y="669323"/>
            <a:ext cx="330037" cy="3200356"/>
          </a:xfrm>
          <a:prstGeom prst="roundRect">
            <a:avLst/>
          </a:prstGeom>
          <a:gradFill rotWithShape="1">
            <a:gsLst>
              <a:gs pos="0">
                <a:srgbClr val="8AAD00">
                  <a:tint val="50000"/>
                  <a:satMod val="300000"/>
                </a:srgbClr>
              </a:gs>
              <a:gs pos="35000">
                <a:srgbClr val="8AAD00">
                  <a:tint val="37000"/>
                  <a:satMod val="300000"/>
                </a:srgbClr>
              </a:gs>
              <a:gs pos="100000">
                <a:srgbClr val="8AAD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36" tIns="45718" rIns="91436" bIns="45718" spcCol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5" name="Straight Connector 136"/>
          <p:cNvCxnSpPr/>
          <p:nvPr/>
        </p:nvCxnSpPr>
        <p:spPr>
          <a:xfrm>
            <a:off x="8430430" y="1469412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6" name="Straight Connector 137"/>
          <p:cNvCxnSpPr/>
          <p:nvPr/>
        </p:nvCxnSpPr>
        <p:spPr>
          <a:xfrm>
            <a:off x="8430430" y="1069367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7" name="Straight Connector 138"/>
          <p:cNvCxnSpPr/>
          <p:nvPr/>
        </p:nvCxnSpPr>
        <p:spPr>
          <a:xfrm>
            <a:off x="8430430" y="1869456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8" name="Straight Connector 139"/>
          <p:cNvCxnSpPr/>
          <p:nvPr/>
        </p:nvCxnSpPr>
        <p:spPr>
          <a:xfrm>
            <a:off x="8430430" y="2273717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9" name="Straight Connector 140"/>
          <p:cNvCxnSpPr/>
          <p:nvPr/>
        </p:nvCxnSpPr>
        <p:spPr>
          <a:xfrm>
            <a:off x="8430430" y="2669545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0" name="Straight Connector 141"/>
          <p:cNvCxnSpPr/>
          <p:nvPr/>
        </p:nvCxnSpPr>
        <p:spPr>
          <a:xfrm>
            <a:off x="8430430" y="3069589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1" name="Straight Connector 142"/>
          <p:cNvCxnSpPr/>
          <p:nvPr/>
        </p:nvCxnSpPr>
        <p:spPr>
          <a:xfrm>
            <a:off x="8430430" y="3473851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2" name="Plus 143"/>
          <p:cNvSpPr/>
          <p:nvPr/>
        </p:nvSpPr>
        <p:spPr>
          <a:xfrm>
            <a:off x="7043132" y="2065263"/>
            <a:ext cx="300033" cy="400044"/>
          </a:xfrm>
          <a:prstGeom prst="mathPlus">
            <a:avLst/>
          </a:prstGeom>
          <a:gradFill rotWithShape="1">
            <a:gsLst>
              <a:gs pos="0">
                <a:srgbClr val="8AAD00">
                  <a:tint val="50000"/>
                  <a:satMod val="300000"/>
                </a:srgbClr>
              </a:gs>
              <a:gs pos="35000">
                <a:srgbClr val="8AAD00">
                  <a:tint val="37000"/>
                  <a:satMod val="300000"/>
                </a:srgbClr>
              </a:gs>
              <a:gs pos="100000">
                <a:srgbClr val="8AAD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36" tIns="45718" rIns="91436" bIns="45718" spcCol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Equal 144"/>
          <p:cNvSpPr/>
          <p:nvPr/>
        </p:nvSpPr>
        <p:spPr>
          <a:xfrm>
            <a:off x="7909892" y="2037314"/>
            <a:ext cx="381000" cy="508000"/>
          </a:xfrm>
          <a:prstGeom prst="mathEqual">
            <a:avLst/>
          </a:prstGeom>
          <a:gradFill rotWithShape="1">
            <a:gsLst>
              <a:gs pos="0">
                <a:srgbClr val="8AAD00">
                  <a:tint val="50000"/>
                  <a:satMod val="300000"/>
                </a:srgbClr>
              </a:gs>
              <a:gs pos="35000">
                <a:srgbClr val="8AAD00">
                  <a:tint val="37000"/>
                  <a:satMod val="300000"/>
                </a:srgbClr>
              </a:gs>
              <a:gs pos="100000">
                <a:srgbClr val="8AAD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36" tIns="45718" rIns="91436" bIns="45718" spcCol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 bwMode="auto">
          <a:xfrm>
            <a:off x="6696877" y="3905811"/>
            <a:ext cx="3080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Trebuchet MS" pitchFamily="34" charset="0"/>
              </a:defRPr>
            </a:lvl1pPr>
          </a:lstStyle>
          <a:p>
            <a:r>
              <a:rPr lang="en-GB" dirty="0"/>
              <a:t>a</a:t>
            </a:r>
          </a:p>
        </p:txBody>
      </p:sp>
      <p:sp>
        <p:nvSpPr>
          <p:cNvPr id="35" name="TextBox 34"/>
          <p:cNvSpPr txBox="1"/>
          <p:nvPr/>
        </p:nvSpPr>
        <p:spPr bwMode="auto">
          <a:xfrm>
            <a:off x="7416957" y="3905811"/>
            <a:ext cx="3193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Trebuchet MS" pitchFamily="34" charset="0"/>
              </a:defRPr>
            </a:lvl1pPr>
          </a:lstStyle>
          <a:p>
            <a:r>
              <a:rPr lang="en-GB" dirty="0"/>
              <a:t>b</a:t>
            </a:r>
          </a:p>
        </p:txBody>
      </p:sp>
      <p:sp>
        <p:nvSpPr>
          <p:cNvPr id="36" name="TextBox 35"/>
          <p:cNvSpPr txBox="1"/>
          <p:nvPr/>
        </p:nvSpPr>
        <p:spPr bwMode="auto">
          <a:xfrm>
            <a:off x="8467074" y="3905811"/>
            <a:ext cx="3032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itchFamily="34" charset="0"/>
              </a:rPr>
              <a:t>c</a:t>
            </a:r>
            <a:endParaRPr kumimoji="0" lang="en-GB" sz="3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87669" y="2651447"/>
            <a:ext cx="6373019" cy="923330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__global__ void 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add(</a:t>
            </a:r>
            <a:r>
              <a:rPr lang="en-GB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*a, </a:t>
            </a:r>
            <a:r>
              <a:rPr lang="en-GB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*b, </a:t>
            </a:r>
            <a:r>
              <a:rPr lang="en-GB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*c) {</a:t>
            </a:r>
          </a:p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		*c = *a + *b;</a:t>
            </a:r>
          </a:p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	}</a:t>
            </a:r>
            <a:endParaRPr lang="en-GB" b="1" kern="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349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Memory Management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28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Санкт-Петербург</a:t>
            </a:r>
            <a:endParaRPr lang="en-US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0" y="620688"/>
            <a:ext cx="9144000" cy="5472608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r>
              <a:rPr lang="en-GB" dirty="0"/>
              <a:t>Host and device memory are separate entities</a:t>
            </a:r>
          </a:p>
          <a:p>
            <a:pPr lvl="1"/>
            <a:r>
              <a:rPr lang="en-GB" b="1" i="1" dirty="0">
                <a:solidFill>
                  <a:schemeClr val="tx2"/>
                </a:solidFill>
              </a:rPr>
              <a:t>Device</a:t>
            </a:r>
            <a:r>
              <a:rPr lang="en-GB" i="1" dirty="0">
                <a:solidFill>
                  <a:schemeClr val="tx2"/>
                </a:solidFill>
              </a:rPr>
              <a:t> </a:t>
            </a:r>
            <a:r>
              <a:rPr lang="en-GB" dirty="0"/>
              <a:t>pointers point to GPU memory</a:t>
            </a:r>
          </a:p>
          <a:p>
            <a:pPr marL="1431838" lvl="2" indent="-342900"/>
            <a:r>
              <a:rPr lang="en-GB" sz="2000" dirty="0"/>
              <a:t>May be passed to/from host code</a:t>
            </a:r>
          </a:p>
          <a:p>
            <a:pPr marL="1431838" lvl="2" indent="-342900"/>
            <a:r>
              <a:rPr lang="en-GB" sz="2000" dirty="0"/>
              <a:t>May </a:t>
            </a:r>
            <a:r>
              <a:rPr lang="en-GB" sz="2000" i="1" dirty="0"/>
              <a:t>not </a:t>
            </a:r>
            <a:r>
              <a:rPr lang="en-GB" dirty="0"/>
              <a:t>be dereferenced in host code</a:t>
            </a:r>
          </a:p>
          <a:p>
            <a:pPr marL="1431838" lvl="2" indent="-342900"/>
            <a:endParaRPr lang="en-GB" i="1" dirty="0"/>
          </a:p>
          <a:p>
            <a:pPr lvl="1"/>
            <a:r>
              <a:rPr lang="en-GB" b="1" i="1" dirty="0">
                <a:solidFill>
                  <a:schemeClr val="tx2"/>
                </a:solidFill>
              </a:rPr>
              <a:t>Host</a:t>
            </a:r>
            <a:r>
              <a:rPr lang="en-GB" i="1" dirty="0">
                <a:solidFill>
                  <a:schemeClr val="accent6"/>
                </a:solidFill>
              </a:rPr>
              <a:t> </a:t>
            </a:r>
            <a:r>
              <a:rPr lang="en-GB" dirty="0"/>
              <a:t>pointers point to CPU memory</a:t>
            </a:r>
          </a:p>
          <a:p>
            <a:pPr marL="1431838" lvl="2" indent="-342900"/>
            <a:r>
              <a:rPr lang="en-GB" sz="2000" dirty="0"/>
              <a:t>May be passed to/from device code</a:t>
            </a:r>
          </a:p>
          <a:p>
            <a:pPr marL="1431838" lvl="2" indent="-342900"/>
            <a:r>
              <a:rPr lang="en-GB" sz="2000" dirty="0"/>
              <a:t>May </a:t>
            </a:r>
            <a:r>
              <a:rPr lang="en-GB" i="1" dirty="0"/>
              <a:t>not </a:t>
            </a:r>
            <a:r>
              <a:rPr lang="en-GB" dirty="0"/>
              <a:t>be dereferenced in device code</a:t>
            </a:r>
          </a:p>
          <a:p>
            <a:pPr lvl="0"/>
            <a:endParaRPr lang="en-GB" sz="2400" dirty="0"/>
          </a:p>
          <a:p>
            <a:pPr lvl="0"/>
            <a:endParaRPr lang="en-GB" sz="2400" dirty="0"/>
          </a:p>
          <a:p>
            <a:pPr lvl="0"/>
            <a:endParaRPr lang="en-GB" sz="2400" dirty="0"/>
          </a:p>
          <a:p>
            <a:pPr lvl="0"/>
            <a:r>
              <a:rPr lang="en-GB" dirty="0"/>
              <a:t>Simple CUDA API for handling device memory</a:t>
            </a:r>
          </a:p>
          <a:p>
            <a:pPr lvl="1"/>
            <a:r>
              <a:rPr lang="en-GB" dirty="0" err="1">
                <a:latin typeface="Courier New" pitchFamily="49" charset="0"/>
                <a:cs typeface="Courier New" pitchFamily="49" charset="0"/>
              </a:rPr>
              <a:t>cudaMalloc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GB" dirty="0"/>
              <a:t>,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cudaFree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GB" dirty="0"/>
              <a:t>,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cudaMemcpy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()</a:t>
            </a:r>
            <a:endParaRPr lang="en-GB" dirty="0"/>
          </a:p>
          <a:p>
            <a:pPr lvl="1"/>
            <a:r>
              <a:rPr lang="en-GB" dirty="0"/>
              <a:t>Similar to the C equivalents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malloc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GB" dirty="0"/>
              <a:t>, 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free()</a:t>
            </a:r>
            <a:r>
              <a:rPr lang="en-GB" dirty="0"/>
              <a:t>,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memcpy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()</a:t>
            </a:r>
            <a:endParaRPr lang="en-GB" dirty="0"/>
          </a:p>
          <a:p>
            <a:endParaRPr lang="ru-RU" sz="2400" dirty="0">
              <a:cs typeface="Arial"/>
            </a:endParaRPr>
          </a:p>
        </p:txBody>
      </p:sp>
      <p:pic>
        <p:nvPicPr>
          <p:cNvPr id="38" name="Picture 3" descr="\\JASON-PC\Users\Jason\Documents\CUDA by Example\hos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8837" y="2492896"/>
            <a:ext cx="1288463" cy="1117164"/>
          </a:xfrm>
          <a:prstGeom prst="rect">
            <a:avLst/>
          </a:prstGeom>
          <a:noFill/>
        </p:spPr>
      </p:pic>
      <p:pic>
        <p:nvPicPr>
          <p:cNvPr id="39" name="Picture 2" descr="\\JASON-PC\Users\Jason\Documents\CUDA by Example\Tesla_c1060_3qt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8837" y="926401"/>
            <a:ext cx="1311951" cy="1008112"/>
          </a:xfrm>
          <a:prstGeom prst="rect">
            <a:avLst/>
          </a:prstGeom>
          <a:noFill/>
        </p:spPr>
      </p:pic>
      <p:sp>
        <p:nvSpPr>
          <p:cNvPr id="2" name="Двойная стрелка вверх/вниз 1"/>
          <p:cNvSpPr/>
          <p:nvPr/>
        </p:nvSpPr>
        <p:spPr>
          <a:xfrm>
            <a:off x="7728544" y="1727130"/>
            <a:ext cx="443856" cy="83777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/>
              <a:t>P C I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857709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Memory Management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29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Санкт-Петербург</a:t>
            </a:r>
            <a:endParaRPr lang="en-US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0" y="620688"/>
            <a:ext cx="9144000" cy="2376264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endParaRPr lang="ru-RU" sz="2400" dirty="0">
              <a:cs typeface="Arial"/>
            </a:endParaRPr>
          </a:p>
        </p:txBody>
      </p:sp>
      <p:sp>
        <p:nvSpPr>
          <p:cNvPr id="9" name="Содержимое 4"/>
          <p:cNvSpPr txBox="1">
            <a:spLocks/>
          </p:cNvSpPr>
          <p:nvPr/>
        </p:nvSpPr>
        <p:spPr>
          <a:xfrm>
            <a:off x="-6626" y="908720"/>
            <a:ext cx="9150626" cy="46085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pPr lvl="1">
              <a:buFontTx/>
              <a:buNone/>
            </a:pPr>
            <a:r>
              <a:rPr lang="en-US" sz="1600" dirty="0" err="1">
                <a:latin typeface="Courier New" pitchFamily="49" charset="0"/>
              </a:rPr>
              <a:t>cudaError_t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cudaMalloc</a:t>
            </a:r>
            <a:r>
              <a:rPr lang="en-US" sz="1600" dirty="0">
                <a:latin typeface="Courier New" pitchFamily="49" charset="0"/>
              </a:rPr>
              <a:t>      ( void ** </a:t>
            </a:r>
            <a:r>
              <a:rPr lang="en-US" sz="1600" dirty="0" err="1">
                <a:latin typeface="Courier New" pitchFamily="49" charset="0"/>
              </a:rPr>
              <a:t>devPtr</a:t>
            </a:r>
            <a:r>
              <a:rPr lang="en-US" sz="1600" dirty="0">
                <a:latin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</a:rPr>
              <a:t>size_t</a:t>
            </a:r>
            <a:r>
              <a:rPr lang="en-US" sz="1600" dirty="0">
                <a:latin typeface="Courier New" pitchFamily="49" charset="0"/>
              </a:rPr>
              <a:t> size );</a:t>
            </a:r>
            <a:endParaRPr lang="ru-RU" sz="1600" dirty="0">
              <a:latin typeface="Courier New" pitchFamily="49" charset="0"/>
            </a:endParaRPr>
          </a:p>
          <a:p>
            <a:pPr lvl="1">
              <a:buFontTx/>
              <a:buNone/>
            </a:pPr>
            <a:endParaRPr lang="en-US" sz="1600" dirty="0">
              <a:latin typeface="Courier New" pitchFamily="49" charset="0"/>
            </a:endParaRPr>
          </a:p>
          <a:p>
            <a:pPr lvl="1">
              <a:buFontTx/>
              <a:buNone/>
            </a:pPr>
            <a:endParaRPr lang="en-US" sz="1600" dirty="0">
              <a:latin typeface="Courier New" pitchFamily="49" charset="0"/>
            </a:endParaRPr>
          </a:p>
          <a:p>
            <a:pPr lvl="1">
              <a:buFontTx/>
              <a:buNone/>
            </a:pPr>
            <a:r>
              <a:rPr lang="en-US" sz="1600" dirty="0" err="1">
                <a:latin typeface="Courier New" pitchFamily="49" charset="0"/>
              </a:rPr>
              <a:t>cudaError_t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cudaFree</a:t>
            </a:r>
            <a:r>
              <a:rPr lang="en-US" sz="1600" dirty="0">
                <a:latin typeface="Courier New" pitchFamily="49" charset="0"/>
              </a:rPr>
              <a:t>        ( void * </a:t>
            </a:r>
            <a:r>
              <a:rPr lang="en-US" sz="1600" dirty="0" err="1">
                <a:latin typeface="Courier New" pitchFamily="49" charset="0"/>
              </a:rPr>
              <a:t>devPtr</a:t>
            </a:r>
            <a:r>
              <a:rPr lang="en-US" sz="1600" dirty="0">
                <a:latin typeface="Courier New" pitchFamily="49" charset="0"/>
              </a:rPr>
              <a:t> );</a:t>
            </a:r>
            <a:endParaRPr lang="ru-RU" sz="1600" dirty="0">
              <a:latin typeface="Courier New" pitchFamily="49" charset="0"/>
            </a:endParaRPr>
          </a:p>
          <a:p>
            <a:pPr lvl="1">
              <a:buFontTx/>
              <a:buNone/>
            </a:pPr>
            <a:endParaRPr lang="en-US" sz="1600" dirty="0">
              <a:latin typeface="Courier New" pitchFamily="49" charset="0"/>
            </a:endParaRPr>
          </a:p>
          <a:p>
            <a:pPr lvl="1">
              <a:buFontTx/>
              <a:buNone/>
            </a:pPr>
            <a:endParaRPr lang="en-US" sz="1600" dirty="0">
              <a:latin typeface="Courier New" pitchFamily="49" charset="0"/>
            </a:endParaRPr>
          </a:p>
          <a:p>
            <a:pPr lvl="1">
              <a:buFontTx/>
              <a:buNone/>
            </a:pPr>
            <a:r>
              <a:rPr lang="en-US" sz="1600" dirty="0" err="1">
                <a:latin typeface="Courier New" pitchFamily="49" charset="0"/>
              </a:rPr>
              <a:t>cudaError_t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cudaMemcpy</a:t>
            </a:r>
            <a:r>
              <a:rPr lang="en-US" sz="1600" dirty="0">
                <a:latin typeface="Courier New" pitchFamily="49" charset="0"/>
              </a:rPr>
              <a:t>      ( void * </a:t>
            </a:r>
            <a:r>
              <a:rPr lang="en-US" sz="1600" dirty="0" err="1">
                <a:latin typeface="Courier New" pitchFamily="49" charset="0"/>
              </a:rPr>
              <a:t>dst</a:t>
            </a:r>
            <a:r>
              <a:rPr lang="en-US" sz="1600" dirty="0">
                <a:latin typeface="Courier New" pitchFamily="49" charset="0"/>
              </a:rPr>
              <a:t>, const void * </a:t>
            </a:r>
            <a:r>
              <a:rPr lang="en-US" sz="1600" dirty="0" err="1">
                <a:latin typeface="Courier New" pitchFamily="49" charset="0"/>
              </a:rPr>
              <a:t>src</a:t>
            </a:r>
            <a:r>
              <a:rPr lang="en-US" sz="1600" dirty="0">
                <a:latin typeface="Courier New" pitchFamily="49" charset="0"/>
              </a:rPr>
              <a:t>, </a:t>
            </a:r>
            <a:endParaRPr lang="ru-RU" sz="1600" dirty="0">
              <a:latin typeface="Courier New" pitchFamily="49" charset="0"/>
            </a:endParaRPr>
          </a:p>
          <a:p>
            <a:pPr lvl="1">
              <a:buFontTx/>
              <a:buNone/>
            </a:pPr>
            <a:r>
              <a:rPr lang="ru-RU" sz="1600" dirty="0">
                <a:latin typeface="Courier New" pitchFamily="49" charset="0"/>
              </a:rPr>
              <a:t>					  </a:t>
            </a:r>
            <a:r>
              <a:rPr lang="en-US" sz="1600" dirty="0" err="1">
                <a:latin typeface="Courier New" pitchFamily="49" charset="0"/>
              </a:rPr>
              <a:t>size_t</a:t>
            </a:r>
            <a:r>
              <a:rPr lang="en-US" sz="1600" dirty="0">
                <a:latin typeface="Courier New" pitchFamily="49" charset="0"/>
              </a:rPr>
              <a:t> count, </a:t>
            </a:r>
            <a:r>
              <a:rPr lang="en-US" sz="1600" dirty="0" err="1">
                <a:latin typeface="Courier New" pitchFamily="49" charset="0"/>
              </a:rPr>
              <a:t>enum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</a:rPr>
              <a:t>cudaMemcpyKind</a:t>
            </a:r>
            <a:r>
              <a:rPr lang="en-US" sz="1600" dirty="0">
                <a:latin typeface="Courier New" pitchFamily="49" charset="0"/>
              </a:rPr>
              <a:t> kind );</a:t>
            </a:r>
            <a:endParaRPr lang="ru-RU" sz="1600" dirty="0">
              <a:latin typeface="Courier New" pitchFamily="49" charset="0"/>
            </a:endParaRPr>
          </a:p>
          <a:p>
            <a:pPr lvl="1">
              <a:buFontTx/>
              <a:buNone/>
            </a:pPr>
            <a:endParaRPr lang="en-US" sz="1600" dirty="0">
              <a:latin typeface="Courier New" pitchFamily="49" charset="0"/>
            </a:endParaRPr>
          </a:p>
          <a:p>
            <a:pPr lvl="1">
              <a:buFontTx/>
              <a:buNone/>
            </a:pPr>
            <a:r>
              <a:rPr lang="en-US" sz="1600" dirty="0" err="1">
                <a:latin typeface="Courier New" pitchFamily="49" charset="0"/>
              </a:rPr>
              <a:t>cudaError_t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cudaMemcpyAsync</a:t>
            </a:r>
            <a:r>
              <a:rPr lang="en-US" sz="1600" dirty="0">
                <a:latin typeface="Courier New" pitchFamily="49" charset="0"/>
              </a:rPr>
              <a:t> ( void * </a:t>
            </a:r>
            <a:r>
              <a:rPr lang="en-US" sz="1600" dirty="0" err="1">
                <a:latin typeface="Courier New" pitchFamily="49" charset="0"/>
              </a:rPr>
              <a:t>dst</a:t>
            </a:r>
            <a:r>
              <a:rPr lang="en-US" sz="1600" dirty="0">
                <a:latin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</a:rPr>
              <a:t>const</a:t>
            </a:r>
            <a:r>
              <a:rPr lang="en-US" sz="1600" dirty="0">
                <a:latin typeface="Courier New" pitchFamily="49" charset="0"/>
              </a:rPr>
              <a:t> void * </a:t>
            </a:r>
            <a:r>
              <a:rPr lang="en-US" sz="1600" dirty="0" err="1">
                <a:latin typeface="Courier New" pitchFamily="49" charset="0"/>
              </a:rPr>
              <a:t>src</a:t>
            </a:r>
            <a:r>
              <a:rPr lang="en-US" sz="1600" dirty="0">
                <a:latin typeface="Courier New" pitchFamily="49" charset="0"/>
              </a:rPr>
              <a:t>, </a:t>
            </a:r>
          </a:p>
          <a:p>
            <a:pPr lvl="1"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             </a:t>
            </a:r>
            <a:r>
              <a:rPr lang="en-US" sz="1600" dirty="0" err="1">
                <a:latin typeface="Courier New" pitchFamily="49" charset="0"/>
              </a:rPr>
              <a:t>size_t</a:t>
            </a:r>
            <a:r>
              <a:rPr lang="en-US" sz="1600" dirty="0">
                <a:latin typeface="Courier New" pitchFamily="49" charset="0"/>
              </a:rPr>
              <a:t> count, </a:t>
            </a:r>
          </a:p>
          <a:p>
            <a:pPr lvl="1"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             </a:t>
            </a:r>
            <a:r>
              <a:rPr lang="en-US" sz="1600" dirty="0" err="1">
                <a:latin typeface="Courier New" pitchFamily="49" charset="0"/>
              </a:rPr>
              <a:t>enum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</a:rPr>
              <a:t>cudaMemcpyKind</a:t>
            </a:r>
            <a:r>
              <a:rPr lang="en-US" sz="1600" dirty="0">
                <a:latin typeface="Courier New" pitchFamily="49" charset="0"/>
              </a:rPr>
              <a:t> kind, </a:t>
            </a:r>
          </a:p>
          <a:p>
            <a:pPr lvl="1"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             </a:t>
            </a:r>
            <a:r>
              <a:rPr lang="en-US" sz="1600" dirty="0" err="1">
                <a:latin typeface="Courier New" pitchFamily="49" charset="0"/>
              </a:rPr>
              <a:t>cudaStream_t</a:t>
            </a:r>
            <a:r>
              <a:rPr lang="en-US" sz="1600" dirty="0">
                <a:latin typeface="Courier New" pitchFamily="49" charset="0"/>
              </a:rPr>
              <a:t> stream );</a:t>
            </a:r>
            <a:endParaRPr lang="ru-RU" sz="1600" dirty="0">
              <a:latin typeface="Courier New" pitchFamily="49" charset="0"/>
            </a:endParaRPr>
          </a:p>
          <a:p>
            <a:pPr lvl="1">
              <a:buFontTx/>
              <a:buNone/>
            </a:pPr>
            <a:endParaRPr lang="en-US" sz="1600" dirty="0">
              <a:latin typeface="Courier New" pitchFamily="49" charset="0"/>
            </a:endParaRPr>
          </a:p>
          <a:p>
            <a:pPr lvl="1">
              <a:buFontTx/>
              <a:buNone/>
            </a:pPr>
            <a:r>
              <a:rPr lang="en-US" sz="1600" dirty="0" err="1">
                <a:latin typeface="Courier New" pitchFamily="49" charset="0"/>
              </a:rPr>
              <a:t>cudaError_t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</a:rPr>
              <a:t>cudaMemset</a:t>
            </a:r>
            <a:r>
              <a:rPr lang="en-US" sz="1600" dirty="0">
                <a:latin typeface="Courier New" pitchFamily="49" charset="0"/>
              </a:rPr>
              <a:t>      ( void * </a:t>
            </a:r>
            <a:r>
              <a:rPr lang="en-US" sz="1600" dirty="0" err="1">
                <a:latin typeface="Courier New" pitchFamily="49" charset="0"/>
              </a:rPr>
              <a:t>dst</a:t>
            </a:r>
            <a:r>
              <a:rPr lang="en-US" sz="1600" dirty="0">
                <a:latin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value, </a:t>
            </a:r>
            <a:r>
              <a:rPr lang="en-US" sz="1600" dirty="0" err="1">
                <a:latin typeface="Courier New" pitchFamily="49" charset="0"/>
              </a:rPr>
              <a:t>size_t</a:t>
            </a:r>
            <a:r>
              <a:rPr lang="en-US" sz="1600" dirty="0">
                <a:latin typeface="Courier New" pitchFamily="49" charset="0"/>
              </a:rPr>
              <a:t> count );</a:t>
            </a:r>
            <a:endParaRPr lang="ru-RU" sz="1600" dirty="0">
              <a:latin typeface="Courier New" pitchFamily="49" charset="0"/>
            </a:endParaRPr>
          </a:p>
          <a:p>
            <a:pPr lvl="1">
              <a:buFontTx/>
              <a:buNone/>
            </a:pPr>
            <a:endParaRPr lang="ru-RU" sz="1600" dirty="0">
              <a:latin typeface="Courier New" pitchFamily="49" charset="0"/>
            </a:endParaRPr>
          </a:p>
          <a:p>
            <a:pPr lvl="1">
              <a:buFontTx/>
              <a:buNone/>
            </a:pPr>
            <a:endParaRPr lang="en-US" sz="1600" dirty="0">
              <a:latin typeface="Courier New" pitchFamily="49" charset="0"/>
            </a:endParaRPr>
          </a:p>
          <a:p>
            <a:pPr lvl="1">
              <a:buFontTx/>
              <a:buNone/>
            </a:pPr>
            <a:r>
              <a:rPr lang="en-US" sz="1600" dirty="0" err="1">
                <a:latin typeface="Courier New" pitchFamily="49" charset="0"/>
              </a:rPr>
              <a:t>cudaError</a:t>
            </a:r>
            <a:r>
              <a:rPr lang="ru-RU" sz="1600" dirty="0">
                <a:latin typeface="Courier New" pitchFamily="49" charset="0"/>
              </a:rPr>
              <a:t>_</a:t>
            </a:r>
            <a:r>
              <a:rPr lang="en-US" sz="1600" dirty="0">
                <a:latin typeface="Courier New" pitchFamily="49" charset="0"/>
              </a:rPr>
              <a:t>t </a:t>
            </a:r>
            <a:r>
              <a:rPr lang="en-US" sz="1600" b="1" dirty="0" err="1">
                <a:latin typeface="Courier New" pitchFamily="49" charset="0"/>
              </a:rPr>
              <a:t>cudaMallocHost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ru-RU" sz="1600" dirty="0">
                <a:latin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</a:rPr>
              <a:t>( void ** </a:t>
            </a:r>
            <a:r>
              <a:rPr lang="en-US" sz="1600" dirty="0" err="1">
                <a:latin typeface="Courier New" pitchFamily="49" charset="0"/>
              </a:rPr>
              <a:t>devPtr</a:t>
            </a:r>
            <a:r>
              <a:rPr lang="en-US" sz="1600" dirty="0">
                <a:latin typeface="Courier New" pitchFamily="49" charset="0"/>
              </a:rPr>
              <a:t>, size t size ); </a:t>
            </a:r>
          </a:p>
          <a:p>
            <a:pPr lvl="1">
              <a:buFontTx/>
              <a:buNone/>
            </a:pPr>
            <a:endParaRPr lang="en-US" sz="16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872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7504" y="-189081"/>
            <a:ext cx="8229600" cy="80976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Top 500 supercomputers (November, 2017):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Saint-Petersburg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0" y="62068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# 1 “Sunway </a:t>
            </a:r>
            <a:r>
              <a:rPr lang="en-US" sz="2800" b="1" u="sng" dirty="0" err="1"/>
              <a:t>TaihuLight</a:t>
            </a:r>
            <a:r>
              <a:rPr lang="en-US" sz="2800" b="1" u="sng" dirty="0"/>
              <a:t>”, China</a:t>
            </a:r>
            <a:endParaRPr lang="ru-RU" sz="2800" u="sng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996808"/>
              </p:ext>
            </p:extLst>
          </p:nvPr>
        </p:nvGraphicFramePr>
        <p:xfrm>
          <a:off x="5580112" y="637151"/>
          <a:ext cx="2849557" cy="8534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5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141"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>
                          <a:effectLst/>
                        </a:rPr>
                        <a:t>Total Cores</a:t>
                      </a: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>
                          <a:effectLst/>
                        </a:rPr>
                        <a:t>Power (kW)</a:t>
                      </a:r>
                    </a:p>
                  </a:txBody>
                  <a:tcPr marL="76200" marR="76200" marT="76200" marB="7620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ru-RU" dirty="0">
                          <a:effectLst/>
                        </a:rPr>
                        <a:t>10,649,600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dirty="0">
                          <a:effectLst/>
                        </a:rPr>
                        <a:t>15,371.00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577826"/>
              </p:ext>
            </p:extLst>
          </p:nvPr>
        </p:nvGraphicFramePr>
        <p:xfrm>
          <a:off x="5580112" y="1678703"/>
          <a:ext cx="3246443" cy="8534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590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 err="1">
                          <a:effectLst/>
                        </a:rPr>
                        <a:t>Rmax</a:t>
                      </a:r>
                      <a:r>
                        <a:rPr lang="en-US" dirty="0">
                          <a:effectLst/>
                        </a:rPr>
                        <a:t> (</a:t>
                      </a:r>
                      <a:r>
                        <a:rPr lang="en-US" dirty="0" err="1">
                          <a:effectLst/>
                        </a:rPr>
                        <a:t>TFlops</a:t>
                      </a:r>
                      <a:r>
                        <a:rPr lang="en-US" dirty="0">
                          <a:effectLst/>
                        </a:rPr>
                        <a:t>)</a:t>
                      </a: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 err="1">
                          <a:effectLst/>
                        </a:rPr>
                        <a:t>Rpeak</a:t>
                      </a:r>
                      <a:r>
                        <a:rPr lang="en-US" dirty="0">
                          <a:effectLst/>
                        </a:rPr>
                        <a:t> (</a:t>
                      </a:r>
                      <a:r>
                        <a:rPr lang="en-US" dirty="0" err="1">
                          <a:effectLst/>
                        </a:rPr>
                        <a:t>TFlops</a:t>
                      </a:r>
                      <a:r>
                        <a:rPr lang="en-US" dirty="0">
                          <a:effectLst/>
                        </a:rPr>
                        <a:t>)</a:t>
                      </a:r>
                    </a:p>
                  </a:txBody>
                  <a:tcPr marL="76200" marR="76200" marT="76200" marB="7620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ru-RU" dirty="0">
                          <a:effectLst/>
                        </a:rPr>
                        <a:t>93,014.6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dirty="0">
                          <a:effectLst/>
                        </a:rPr>
                        <a:t>125,435.9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2" t="4433" r="5676" b="21462"/>
          <a:stretch/>
        </p:blipFill>
        <p:spPr>
          <a:xfrm>
            <a:off x="107504" y="1052736"/>
            <a:ext cx="5076056" cy="2538029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795522" y="3434775"/>
            <a:ext cx="4347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/>
              <a:t>#227 “</a:t>
            </a:r>
            <a:r>
              <a:rPr lang="en-US" sz="2800" b="1" u="sng" dirty="0" err="1"/>
              <a:t>Lomonosov</a:t>
            </a:r>
            <a:r>
              <a:rPr lang="en-US" sz="2800" b="1" u="sng" dirty="0"/>
              <a:t>”, Russia</a:t>
            </a:r>
            <a:endParaRPr lang="ru-RU" sz="2800" u="sng" dirty="0"/>
          </a:p>
        </p:txBody>
      </p:sp>
      <p:pic>
        <p:nvPicPr>
          <p:cNvPr id="124" name="Рисунок 1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284" y="3943797"/>
            <a:ext cx="3988338" cy="2301428"/>
          </a:xfrm>
          <a:prstGeom prst="rect">
            <a:avLst/>
          </a:prstGeom>
        </p:spPr>
      </p:pic>
      <p:graphicFrame>
        <p:nvGraphicFramePr>
          <p:cNvPr id="125" name="Таблица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881259"/>
              </p:ext>
            </p:extLst>
          </p:nvPr>
        </p:nvGraphicFramePr>
        <p:xfrm>
          <a:off x="135567" y="4077072"/>
          <a:ext cx="2849557" cy="8534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5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>
                          <a:effectLst/>
                        </a:rPr>
                        <a:t>Total Cores</a:t>
                      </a: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>
                          <a:effectLst/>
                        </a:rPr>
                        <a:t>Power (kW)</a:t>
                      </a:r>
                    </a:p>
                  </a:txBody>
                  <a:tcPr marL="76200" marR="76200" marT="76200" marB="7620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ru-RU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78,660</a:t>
                      </a:r>
                      <a:endParaRPr lang="ru-RU" dirty="0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2,800.00</a:t>
                      </a:r>
                      <a:endParaRPr lang="ru-RU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6" name="Таблица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326569"/>
              </p:ext>
            </p:extLst>
          </p:nvPr>
        </p:nvGraphicFramePr>
        <p:xfrm>
          <a:off x="1500978" y="5157192"/>
          <a:ext cx="3246443" cy="8534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590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 err="1">
                          <a:effectLst/>
                        </a:rPr>
                        <a:t>Rmax</a:t>
                      </a:r>
                      <a:r>
                        <a:rPr lang="en-US" dirty="0">
                          <a:effectLst/>
                        </a:rPr>
                        <a:t> (</a:t>
                      </a:r>
                      <a:r>
                        <a:rPr lang="en-US" dirty="0" err="1">
                          <a:effectLst/>
                        </a:rPr>
                        <a:t>TFlops</a:t>
                      </a:r>
                      <a:r>
                        <a:rPr lang="en-US" dirty="0">
                          <a:effectLst/>
                        </a:rPr>
                        <a:t>)</a:t>
                      </a: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 err="1">
                          <a:effectLst/>
                        </a:rPr>
                        <a:t>Rpeak</a:t>
                      </a:r>
                      <a:r>
                        <a:rPr lang="en-US" dirty="0">
                          <a:effectLst/>
                        </a:rPr>
                        <a:t> (</a:t>
                      </a:r>
                      <a:r>
                        <a:rPr lang="en-US" dirty="0" err="1">
                          <a:effectLst/>
                        </a:rPr>
                        <a:t>TFlops</a:t>
                      </a:r>
                      <a:r>
                        <a:rPr lang="en-US" dirty="0">
                          <a:effectLst/>
                        </a:rPr>
                        <a:t>)</a:t>
                      </a:r>
                    </a:p>
                  </a:txBody>
                  <a:tcPr marL="76200" marR="76200" marT="76200" marB="7620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ru-RU">
                          <a:effectLst/>
                        </a:rPr>
                        <a:t>901.9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dirty="0">
                          <a:effectLst/>
                        </a:rPr>
                        <a:t>1,700.2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8245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CUDA C/C++ Programming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30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Санкт-Петербург</a:t>
            </a:r>
            <a:endParaRPr lang="en-US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0" y="620688"/>
            <a:ext cx="9144000" cy="2376264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endParaRPr lang="ru-RU" sz="2400" dirty="0">
              <a:cs typeface="Arial"/>
            </a:endParaRPr>
          </a:p>
        </p:txBody>
      </p:sp>
      <p:sp>
        <p:nvSpPr>
          <p:cNvPr id="9" name="Содержимое 4"/>
          <p:cNvSpPr txBox="1">
            <a:spLocks/>
          </p:cNvSpPr>
          <p:nvPr/>
        </p:nvSpPr>
        <p:spPr>
          <a:xfrm>
            <a:off x="0" y="620688"/>
            <a:ext cx="9150626" cy="55446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 fontScale="92500" lnSpcReduction="20000"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pPr marL="0" indent="0">
              <a:buNone/>
            </a:pPr>
            <a:r>
              <a:rPr lang="en-GB" sz="17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7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main() {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7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a, b, c;	            </a:t>
            </a:r>
            <a:r>
              <a:rPr lang="en-GB" sz="1700" b="1" i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// host copies of a, b, c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7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d_a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*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d_b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*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d_c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;	     </a:t>
            </a:r>
            <a:r>
              <a:rPr lang="en-GB" sz="1700" b="1" i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// device copies of a, b, c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7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size = </a:t>
            </a:r>
            <a:r>
              <a:rPr lang="en-GB" sz="17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7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GB" sz="1700" b="1" i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</a:p>
          <a:p>
            <a:pPr marL="0" indent="0">
              <a:buNone/>
            </a:pPr>
            <a:r>
              <a:rPr lang="en-GB" sz="1700" b="1" i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	// Allocate space for device copies of a, b, c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cudaMalloc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GB" sz="17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void 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**)&amp;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d_a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size);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cudaMalloc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GB" sz="17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void 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**)&amp;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d_b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size);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cudaMalloc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GB" sz="17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void 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**)&amp;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d_c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size);</a:t>
            </a:r>
          </a:p>
          <a:p>
            <a:pPr marL="0" indent="0">
              <a:buNone/>
            </a:pPr>
            <a:endParaRPr lang="en-GB" sz="17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1700" b="1" i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	// Setup input values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a = 2;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b = 7;</a:t>
            </a:r>
          </a:p>
          <a:p>
            <a:pPr marL="0" indent="0">
              <a:buNone/>
            </a:pPr>
            <a:r>
              <a:rPr lang="en-GB" sz="1700" b="1" i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	// Copy inputs to device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cudaMemcpy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d_a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&amp;a, size, 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cudaMemcpyHostToDevice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cudaMemcpy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d_b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&amp;b, size, 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cudaMemcpyHostToDevice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endParaRPr lang="en-GB" sz="17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1700" b="1" i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	// Launch add() kernel on GPU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add&lt;&lt;&lt;1,1&gt;&gt;&gt;(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d_a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d_b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d_c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endParaRPr lang="en-GB" sz="17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1700" b="1" i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	// Copy result back to host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cudaMemcpy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(&amp;c, 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d_c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size, 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cudaMemcpyDeviceToHost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endParaRPr lang="en-GB" sz="1700" b="1" i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1700" b="1" i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	// </a:t>
            </a:r>
            <a:r>
              <a:rPr lang="en-GB" sz="1700" b="1" i="1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Cleanup</a:t>
            </a:r>
            <a:endParaRPr lang="en-GB" sz="1700" b="1" i="1" dirty="0">
              <a:solidFill>
                <a:schemeClr val="accent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cudaFree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d_a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); 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cudaFree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d_b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); 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cudaFree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d_c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GB" sz="1700" b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0;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buNone/>
            </a:pPr>
            <a:endParaRPr lang="en-GB" sz="1700" b="1" dirty="0">
              <a:latin typeface="Courier New" pitchFamily="49" charset="0"/>
              <a:cs typeface="Courier New" pitchFamily="49" charset="0"/>
            </a:endParaRPr>
          </a:p>
          <a:p>
            <a:pPr lvl="1">
              <a:buFontTx/>
              <a:buNone/>
            </a:pPr>
            <a:endParaRPr lang="en-US" sz="16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101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CUDA C/C++. Kernel Launch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31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Санкт-Петербург</a:t>
            </a:r>
            <a:endParaRPr lang="en-US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0" y="620688"/>
            <a:ext cx="9144000" cy="2376264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endParaRPr lang="ru-RU" sz="2400" dirty="0">
              <a:cs typeface="Arial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0" y="813663"/>
            <a:ext cx="9144000" cy="2031325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Kernel_name</a:t>
            </a:r>
            <a:r>
              <a:rPr lang="en-US" dirty="0">
                <a:latin typeface="Courier New"/>
                <a:cs typeface="Courier New"/>
              </a:rPr>
              <a:t>&lt;&lt;&lt;</a:t>
            </a:r>
            <a:r>
              <a:rPr lang="en-US" b="1" dirty="0">
                <a:latin typeface="Courier New"/>
                <a:cs typeface="Courier New"/>
              </a:rPr>
              <a:t>grid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b="1" dirty="0">
                <a:latin typeface="Courier New"/>
                <a:cs typeface="Courier New"/>
              </a:rPr>
              <a:t>block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mem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b="1" dirty="0">
                <a:latin typeface="Courier New"/>
                <a:cs typeface="Courier New"/>
              </a:rPr>
              <a:t>stream</a:t>
            </a:r>
            <a:r>
              <a:rPr lang="en-US" dirty="0">
                <a:latin typeface="Courier New"/>
                <a:cs typeface="Courier New"/>
              </a:rPr>
              <a:t>&gt;&gt;&gt;( </a:t>
            </a:r>
            <a:r>
              <a:rPr lang="en-US" dirty="0" err="1">
                <a:latin typeface="Courier New"/>
                <a:cs typeface="Courier New"/>
              </a:rPr>
              <a:t>params</a:t>
            </a:r>
            <a:r>
              <a:rPr lang="en-US" dirty="0">
                <a:latin typeface="Courier New"/>
                <a:cs typeface="Courier New"/>
              </a:rPr>
              <a:t> ), </a:t>
            </a:r>
            <a:endParaRPr lang="ru-RU" dirty="0">
              <a:latin typeface="Courier New"/>
              <a:cs typeface="Courier New"/>
            </a:endParaRPr>
          </a:p>
          <a:p>
            <a:endParaRPr lang="ru-RU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Where:</a:t>
            </a:r>
            <a:endParaRPr lang="ru-RU" dirty="0">
              <a:latin typeface="Courier New"/>
              <a:cs typeface="Courier New"/>
            </a:endParaRPr>
          </a:p>
          <a:p>
            <a:pPr lvl="0"/>
            <a:r>
              <a:rPr lang="ru-RU" dirty="0">
                <a:latin typeface="Courier New"/>
                <a:cs typeface="Courier New"/>
              </a:rPr>
              <a:t> - </a:t>
            </a:r>
            <a:r>
              <a:rPr lang="en-US" dirty="0">
                <a:latin typeface="Courier New"/>
                <a:cs typeface="Courier New"/>
              </a:rPr>
              <a:t>dim3 </a:t>
            </a:r>
            <a:r>
              <a:rPr lang="en-US" b="1" dirty="0">
                <a:latin typeface="Courier New"/>
                <a:cs typeface="Courier New"/>
              </a:rPr>
              <a:t>grid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ru-RU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— grid size (number of block);</a:t>
            </a:r>
            <a:endParaRPr lang="ru-RU" dirty="0">
              <a:latin typeface="Courier New"/>
              <a:cs typeface="Courier New"/>
            </a:endParaRPr>
          </a:p>
          <a:p>
            <a:pPr lvl="0"/>
            <a:r>
              <a:rPr lang="ru-RU" dirty="0">
                <a:latin typeface="Courier New"/>
                <a:cs typeface="Courier New"/>
              </a:rPr>
              <a:t> - </a:t>
            </a:r>
            <a:r>
              <a:rPr lang="en-US" dirty="0">
                <a:latin typeface="Courier New"/>
                <a:cs typeface="Courier New"/>
              </a:rPr>
              <a:t>dim3 </a:t>
            </a:r>
            <a:r>
              <a:rPr lang="en-US" b="1" dirty="0">
                <a:latin typeface="Courier New"/>
                <a:cs typeface="Courier New"/>
              </a:rPr>
              <a:t>block</a:t>
            </a:r>
            <a:r>
              <a:rPr lang="en-US" dirty="0">
                <a:latin typeface="Courier New"/>
                <a:cs typeface="Courier New"/>
              </a:rPr>
              <a:t> — block size (thread number per block). </a:t>
            </a:r>
            <a:endParaRPr lang="ru-RU" dirty="0">
              <a:latin typeface="Courier New"/>
              <a:cs typeface="Courier New"/>
            </a:endParaRPr>
          </a:p>
          <a:p>
            <a:pPr lvl="0"/>
            <a:r>
              <a:rPr lang="ru-RU" dirty="0">
                <a:latin typeface="Courier New"/>
                <a:cs typeface="Courier New"/>
              </a:rPr>
              <a:t> - </a:t>
            </a:r>
            <a:r>
              <a:rPr lang="en-US" dirty="0" err="1">
                <a:latin typeface="Courier New"/>
                <a:cs typeface="Courier New"/>
              </a:rPr>
              <a:t>size_t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mem</a:t>
            </a:r>
            <a:r>
              <a:rPr lang="en-US" dirty="0">
                <a:latin typeface="Courier New"/>
                <a:cs typeface="Courier New"/>
              </a:rPr>
              <a:t> — amount of shared memory per block;</a:t>
            </a:r>
            <a:endParaRPr lang="ru-RU" dirty="0">
              <a:latin typeface="Courier New"/>
              <a:cs typeface="Courier New"/>
            </a:endParaRPr>
          </a:p>
          <a:p>
            <a:pPr lvl="0"/>
            <a:r>
              <a:rPr lang="ru-RU" dirty="0">
                <a:latin typeface="Courier New"/>
                <a:cs typeface="Courier New"/>
              </a:rPr>
              <a:t> - </a:t>
            </a:r>
            <a:r>
              <a:rPr lang="en-US" dirty="0" err="1">
                <a:latin typeface="Courier New"/>
                <a:cs typeface="Courier New"/>
              </a:rPr>
              <a:t>cudaStream_t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stream</a:t>
            </a:r>
            <a:r>
              <a:rPr lang="en-US" dirty="0">
                <a:latin typeface="Courier New"/>
                <a:cs typeface="Courier New"/>
              </a:rPr>
              <a:t> — CUDA stream number.</a:t>
            </a:r>
            <a:endParaRPr lang="ru-RU" dirty="0">
              <a:latin typeface="Courier New"/>
              <a:cs typeface="Courier New"/>
            </a:endParaRPr>
          </a:p>
        </p:txBody>
      </p:sp>
      <p:pic>
        <p:nvPicPr>
          <p:cNvPr id="11" name="Picture 5" descr="2857371_487x359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846824"/>
            <a:ext cx="4405313" cy="324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Рисунок 7" descr="топология блоков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17" y="2972236"/>
            <a:ext cx="4443412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187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CUDA C. Indexing Arrays with Blocks and Threads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32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Санкт-Петербург</a:t>
            </a:r>
            <a:endParaRPr lang="en-US"/>
          </a:p>
        </p:txBody>
      </p:sp>
      <p:grpSp>
        <p:nvGrpSpPr>
          <p:cNvPr id="13" name="Vector (numbered)"/>
          <p:cNvGrpSpPr/>
          <p:nvPr/>
        </p:nvGrpSpPr>
        <p:grpSpPr>
          <a:xfrm>
            <a:off x="755574" y="1220750"/>
            <a:ext cx="7200800" cy="480058"/>
            <a:chOff x="1165920" y="2969084"/>
            <a:chExt cx="8640960" cy="432052"/>
          </a:xfrm>
        </p:grpSpPr>
        <p:sp>
          <p:nvSpPr>
            <p:cNvPr id="14" name="Round Same Side Corner Rectangle 455"/>
            <p:cNvSpPr/>
            <p:nvPr/>
          </p:nvSpPr>
          <p:spPr>
            <a:xfrm rot="16200000">
              <a:off x="1084911" y="3050096"/>
              <a:ext cx="432048" cy="27003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5" name="Rectangle 456"/>
            <p:cNvSpPr/>
            <p:nvPr/>
          </p:nvSpPr>
          <p:spPr>
            <a:xfrm>
              <a:off x="143595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6" name="Round Same Side Corner Rectangle 457"/>
            <p:cNvSpPr/>
            <p:nvPr/>
          </p:nvSpPr>
          <p:spPr>
            <a:xfrm rot="5400000" flipH="1">
              <a:off x="9455841" y="3050094"/>
              <a:ext cx="432048" cy="27003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7" name="Rectangle 458"/>
            <p:cNvSpPr/>
            <p:nvPr/>
          </p:nvSpPr>
          <p:spPr>
            <a:xfrm>
              <a:off x="170598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8" name="Rectangle 459"/>
            <p:cNvSpPr/>
            <p:nvPr/>
          </p:nvSpPr>
          <p:spPr>
            <a:xfrm>
              <a:off x="197601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9" name="Rectangle 460"/>
            <p:cNvSpPr/>
            <p:nvPr/>
          </p:nvSpPr>
          <p:spPr>
            <a:xfrm>
              <a:off x="224604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0" name="Rectangle 461"/>
            <p:cNvSpPr/>
            <p:nvPr/>
          </p:nvSpPr>
          <p:spPr>
            <a:xfrm>
              <a:off x="251607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1" name="Rectangle 462"/>
            <p:cNvSpPr/>
            <p:nvPr/>
          </p:nvSpPr>
          <p:spPr>
            <a:xfrm>
              <a:off x="278610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22" name="Rectangle 463"/>
            <p:cNvSpPr/>
            <p:nvPr/>
          </p:nvSpPr>
          <p:spPr>
            <a:xfrm>
              <a:off x="305613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23" name="Rectangle 464"/>
            <p:cNvSpPr/>
            <p:nvPr/>
          </p:nvSpPr>
          <p:spPr>
            <a:xfrm>
              <a:off x="332616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24" name="Rectangle 465"/>
            <p:cNvSpPr/>
            <p:nvPr/>
          </p:nvSpPr>
          <p:spPr>
            <a:xfrm>
              <a:off x="359619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5" name="Rectangle 466"/>
            <p:cNvSpPr/>
            <p:nvPr/>
          </p:nvSpPr>
          <p:spPr>
            <a:xfrm>
              <a:off x="386622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6" name="Rectangle 467"/>
            <p:cNvSpPr/>
            <p:nvPr/>
          </p:nvSpPr>
          <p:spPr>
            <a:xfrm>
              <a:off x="413625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7" name="Rectangle 468"/>
            <p:cNvSpPr/>
            <p:nvPr/>
          </p:nvSpPr>
          <p:spPr>
            <a:xfrm>
              <a:off x="440628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8" name="Rectangle 469"/>
            <p:cNvSpPr/>
            <p:nvPr/>
          </p:nvSpPr>
          <p:spPr>
            <a:xfrm>
              <a:off x="467631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9" name="Rectangle 470"/>
            <p:cNvSpPr/>
            <p:nvPr/>
          </p:nvSpPr>
          <p:spPr>
            <a:xfrm>
              <a:off x="494634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0" name="Rectangle 471"/>
            <p:cNvSpPr/>
            <p:nvPr/>
          </p:nvSpPr>
          <p:spPr>
            <a:xfrm>
              <a:off x="521637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31" name="Rectangle 472"/>
            <p:cNvSpPr/>
            <p:nvPr/>
          </p:nvSpPr>
          <p:spPr>
            <a:xfrm>
              <a:off x="548640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32" name="Rectangle 473"/>
            <p:cNvSpPr/>
            <p:nvPr/>
          </p:nvSpPr>
          <p:spPr>
            <a:xfrm>
              <a:off x="575643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3" name="Rectangle 474"/>
            <p:cNvSpPr/>
            <p:nvPr/>
          </p:nvSpPr>
          <p:spPr>
            <a:xfrm>
              <a:off x="602646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Rectangle 475"/>
            <p:cNvSpPr/>
            <p:nvPr/>
          </p:nvSpPr>
          <p:spPr>
            <a:xfrm>
              <a:off x="629649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5" name="Rectangle 476"/>
            <p:cNvSpPr/>
            <p:nvPr/>
          </p:nvSpPr>
          <p:spPr>
            <a:xfrm>
              <a:off x="656652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6" name="Rectangle 477"/>
            <p:cNvSpPr/>
            <p:nvPr/>
          </p:nvSpPr>
          <p:spPr>
            <a:xfrm>
              <a:off x="6836551" y="2969084"/>
              <a:ext cx="270029" cy="432049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7" name="Rectangle 478"/>
            <p:cNvSpPr/>
            <p:nvPr/>
          </p:nvSpPr>
          <p:spPr>
            <a:xfrm>
              <a:off x="710658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Rectangle 479"/>
            <p:cNvSpPr/>
            <p:nvPr/>
          </p:nvSpPr>
          <p:spPr>
            <a:xfrm>
              <a:off x="737661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39" name="Rectangle 480"/>
            <p:cNvSpPr/>
            <p:nvPr/>
          </p:nvSpPr>
          <p:spPr>
            <a:xfrm>
              <a:off x="764664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0" name="Rectangle 481"/>
            <p:cNvSpPr/>
            <p:nvPr/>
          </p:nvSpPr>
          <p:spPr>
            <a:xfrm>
              <a:off x="791667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kern="0" dirty="0">
                  <a:solidFill>
                    <a:srgbClr val="C00000"/>
                  </a:solidFill>
                  <a:latin typeface="Arial"/>
                </a:rPr>
                <a:t>1</a:t>
              </a:r>
            </a:p>
          </p:txBody>
        </p:sp>
        <p:sp>
          <p:nvSpPr>
            <p:cNvPr id="41" name="Rectangle 482"/>
            <p:cNvSpPr/>
            <p:nvPr/>
          </p:nvSpPr>
          <p:spPr>
            <a:xfrm>
              <a:off x="818670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kern="0">
                  <a:solidFill>
                    <a:srgbClr val="C00000"/>
                  </a:solidFill>
                  <a:latin typeface="Arial"/>
                </a:rPr>
                <a:t>2</a:t>
              </a:r>
            </a:p>
          </p:txBody>
        </p:sp>
        <p:sp>
          <p:nvSpPr>
            <p:cNvPr id="42" name="Rectangle 483"/>
            <p:cNvSpPr/>
            <p:nvPr/>
          </p:nvSpPr>
          <p:spPr>
            <a:xfrm>
              <a:off x="845673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kern="0" dirty="0">
                  <a:solidFill>
                    <a:srgbClr val="C00000"/>
                  </a:solidFill>
                  <a:latin typeface="Arial"/>
                </a:rPr>
                <a:t>3</a:t>
              </a:r>
            </a:p>
          </p:txBody>
        </p:sp>
        <p:sp>
          <p:nvSpPr>
            <p:cNvPr id="43" name="Rectangle 484"/>
            <p:cNvSpPr/>
            <p:nvPr/>
          </p:nvSpPr>
          <p:spPr>
            <a:xfrm>
              <a:off x="872676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kern="0" dirty="0">
                  <a:solidFill>
                    <a:srgbClr val="C00000"/>
                  </a:solidFill>
                  <a:latin typeface="Arial"/>
                </a:rPr>
                <a:t>4</a:t>
              </a:r>
            </a:p>
          </p:txBody>
        </p:sp>
        <p:sp>
          <p:nvSpPr>
            <p:cNvPr id="44" name="Rectangle 485"/>
            <p:cNvSpPr/>
            <p:nvPr/>
          </p:nvSpPr>
          <p:spPr>
            <a:xfrm>
              <a:off x="899679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kern="0">
                  <a:solidFill>
                    <a:srgbClr val="C00000"/>
                  </a:solidFill>
                  <a:latin typeface="Arial"/>
                </a:rPr>
                <a:t>5</a:t>
              </a:r>
            </a:p>
          </p:txBody>
        </p:sp>
        <p:sp>
          <p:nvSpPr>
            <p:cNvPr id="45" name="Rectangle 486"/>
            <p:cNvSpPr/>
            <p:nvPr/>
          </p:nvSpPr>
          <p:spPr>
            <a:xfrm>
              <a:off x="9266820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</p:grpSp>
      <p:sp>
        <p:nvSpPr>
          <p:cNvPr id="46" name="Content Placeholder 3"/>
          <p:cNvSpPr txBox="1">
            <a:spLocks/>
          </p:cNvSpPr>
          <p:nvPr/>
        </p:nvSpPr>
        <p:spPr>
          <a:xfrm>
            <a:off x="231082" y="2239643"/>
            <a:ext cx="8368771" cy="143757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r>
              <a:rPr lang="en-GB" sz="2000" kern="0" dirty="0">
                <a:solidFill>
                  <a:sysClr val="windowText" lastClr="000000"/>
                </a:solidFill>
              </a:rPr>
              <a:t>With M threads/block a unique index for each thread is given by:</a:t>
            </a:r>
          </a:p>
          <a:p>
            <a:pPr marL="0" indent="0">
              <a:buFontTx/>
              <a:buNone/>
            </a:pPr>
            <a:r>
              <a:rPr lang="en-GB" sz="2000" kern="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800" b="1" kern="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800" b="1" kern="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800" b="1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index = </a:t>
            </a:r>
            <a:r>
              <a:rPr lang="en-GB" sz="1800" b="1" kern="0" dirty="0" err="1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sz="1800" b="1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en-GB" sz="1800" b="1" kern="0" dirty="0" err="1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1800" b="1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* M;</a:t>
            </a:r>
          </a:p>
          <a:p>
            <a:pPr marL="0" indent="0">
              <a:buFontTx/>
              <a:buNone/>
            </a:pPr>
            <a:endParaRPr lang="en-GB" sz="1800" b="1" kern="0" dirty="0">
              <a:solidFill>
                <a:sysClr val="windowText" lastClr="0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2000" dirty="0"/>
              <a:t>Which thread will operate on the red element?</a:t>
            </a:r>
          </a:p>
          <a:p>
            <a:pPr marL="0" indent="0">
              <a:buFontTx/>
              <a:buNone/>
            </a:pPr>
            <a:endParaRPr lang="en-GB" sz="1800" b="1" kern="0" dirty="0">
              <a:solidFill>
                <a:sysClr val="windowText" lastClr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endParaRPr lang="en-GB" sz="1800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47" name="threadIdx"/>
          <p:cNvGrpSpPr/>
          <p:nvPr/>
        </p:nvGrpSpPr>
        <p:grpSpPr>
          <a:xfrm>
            <a:off x="755576" y="922864"/>
            <a:ext cx="7200798" cy="345896"/>
            <a:chOff x="1165923" y="2495285"/>
            <a:chExt cx="8640958" cy="311307"/>
          </a:xfrm>
        </p:grpSpPr>
        <p:sp>
          <p:nvSpPr>
            <p:cNvPr id="48" name="TextBox 47"/>
            <p:cNvSpPr txBox="1"/>
            <p:nvPr/>
          </p:nvSpPr>
          <p:spPr bwMode="auto">
            <a:xfrm>
              <a:off x="1165923" y="2495285"/>
              <a:ext cx="2160239" cy="304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threadIdx.x</a:t>
              </a:r>
              <a:endPara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 bwMode="auto">
            <a:xfrm>
              <a:off x="3326159" y="2495514"/>
              <a:ext cx="2160239" cy="304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threadIdx.x</a:t>
              </a:r>
              <a:endPara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ADE2E2">
                    <a:lumMod val="75000"/>
                  </a:srgbClr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 bwMode="auto">
            <a:xfrm>
              <a:off x="5486400" y="2501893"/>
              <a:ext cx="2160239" cy="304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threadIdx.x</a:t>
              </a:r>
              <a:endPara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 bwMode="auto">
            <a:xfrm>
              <a:off x="7646642" y="2495514"/>
              <a:ext cx="2160239" cy="304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threadIdx.x</a:t>
              </a:r>
              <a:endPara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52" name="Braces"/>
          <p:cNvGrpSpPr/>
          <p:nvPr/>
        </p:nvGrpSpPr>
        <p:grpSpPr>
          <a:xfrm>
            <a:off x="755574" y="1691809"/>
            <a:ext cx="7200803" cy="225023"/>
            <a:chOff x="1165920" y="3284647"/>
            <a:chExt cx="8640964" cy="202521"/>
          </a:xfrm>
        </p:grpSpPr>
        <p:sp>
          <p:nvSpPr>
            <p:cNvPr id="53" name="Left Brace 493"/>
            <p:cNvSpPr/>
            <p:nvPr/>
          </p:nvSpPr>
          <p:spPr>
            <a:xfrm rot="16200000">
              <a:off x="2144779" y="2305788"/>
              <a:ext cx="202521" cy="2160240"/>
            </a:xfrm>
            <a:prstGeom prst="leftBrace">
              <a:avLst>
                <a:gd name="adj1" fmla="val 39890"/>
                <a:gd name="adj2" fmla="val 50000"/>
              </a:avLst>
            </a:prstGeom>
            <a:noFill/>
            <a:ln w="9525" cap="flat" cmpd="sng" algn="ctr">
              <a:solidFill>
                <a:srgbClr val="FF9933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Left Brace 494"/>
            <p:cNvSpPr/>
            <p:nvPr/>
          </p:nvSpPr>
          <p:spPr>
            <a:xfrm rot="16200000">
              <a:off x="4305019" y="2305788"/>
              <a:ext cx="202521" cy="2160240"/>
            </a:xfrm>
            <a:prstGeom prst="leftBrace">
              <a:avLst>
                <a:gd name="adj1" fmla="val 39890"/>
                <a:gd name="adj2" fmla="val 50000"/>
              </a:avLst>
            </a:prstGeom>
            <a:noFill/>
            <a:ln w="9525" cap="flat" cmpd="sng" algn="ctr">
              <a:solidFill>
                <a:srgbClr val="ADE2E2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Left Brace 495"/>
            <p:cNvSpPr/>
            <p:nvPr/>
          </p:nvSpPr>
          <p:spPr>
            <a:xfrm rot="16200000">
              <a:off x="6465262" y="2305788"/>
              <a:ext cx="202521" cy="2160240"/>
            </a:xfrm>
            <a:prstGeom prst="leftBrace">
              <a:avLst>
                <a:gd name="adj1" fmla="val 39890"/>
                <a:gd name="adj2" fmla="val 50000"/>
              </a:avLst>
            </a:prstGeom>
            <a:noFill/>
            <a:ln w="9525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Left Brace 496"/>
            <p:cNvSpPr/>
            <p:nvPr/>
          </p:nvSpPr>
          <p:spPr>
            <a:xfrm rot="16200000">
              <a:off x="8625503" y="2305788"/>
              <a:ext cx="202521" cy="2160240"/>
            </a:xfrm>
            <a:prstGeom prst="leftBrace">
              <a:avLst>
                <a:gd name="adj1" fmla="val 39890"/>
                <a:gd name="adj2" fmla="val 50000"/>
              </a:avLst>
            </a:prstGeom>
            <a:noFill/>
            <a:ln w="952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7" name="blockIdx"/>
          <p:cNvGrpSpPr/>
          <p:nvPr/>
        </p:nvGrpSpPr>
        <p:grpSpPr>
          <a:xfrm>
            <a:off x="755573" y="1897085"/>
            <a:ext cx="7200798" cy="307779"/>
            <a:chOff x="1165919" y="3581153"/>
            <a:chExt cx="8640957" cy="277001"/>
          </a:xfrm>
        </p:grpSpPr>
        <p:sp>
          <p:nvSpPr>
            <p:cNvPr id="58" name="TextBox 57"/>
            <p:cNvSpPr txBox="1"/>
            <p:nvPr/>
          </p:nvSpPr>
          <p:spPr bwMode="auto">
            <a:xfrm>
              <a:off x="1165919" y="3581155"/>
              <a:ext cx="216023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blockIdx.x</a:t>
              </a: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 = 0</a:t>
              </a:r>
            </a:p>
          </p:txBody>
        </p:sp>
        <p:sp>
          <p:nvSpPr>
            <p:cNvPr id="59" name="TextBox 58"/>
            <p:cNvSpPr txBox="1"/>
            <p:nvPr/>
          </p:nvSpPr>
          <p:spPr bwMode="auto">
            <a:xfrm>
              <a:off x="3326162" y="3581155"/>
              <a:ext cx="216023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blockIdx.x</a:t>
              </a: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 = 1</a:t>
              </a:r>
            </a:p>
          </p:txBody>
        </p:sp>
        <p:sp>
          <p:nvSpPr>
            <p:cNvPr id="60" name="TextBox 59"/>
            <p:cNvSpPr txBox="1"/>
            <p:nvPr/>
          </p:nvSpPr>
          <p:spPr bwMode="auto">
            <a:xfrm>
              <a:off x="5486398" y="3581154"/>
              <a:ext cx="216023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blockIdx.x</a:t>
              </a: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 = 2</a:t>
              </a:r>
            </a:p>
          </p:txBody>
        </p:sp>
        <p:sp>
          <p:nvSpPr>
            <p:cNvPr id="61" name="TextBox 60"/>
            <p:cNvSpPr txBox="1"/>
            <p:nvPr/>
          </p:nvSpPr>
          <p:spPr bwMode="auto">
            <a:xfrm>
              <a:off x="7646637" y="3581153"/>
              <a:ext cx="216023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blockIdx.x</a:t>
              </a: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 = 3</a:t>
              </a:r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20601" y="620688"/>
            <a:ext cx="9123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Consider indexing an array with one element per thread (8 threads/block)</a:t>
            </a:r>
          </a:p>
        </p:txBody>
      </p:sp>
      <p:grpSp>
        <p:nvGrpSpPr>
          <p:cNvPr id="169" name="Vector (numbered)"/>
          <p:cNvGrpSpPr/>
          <p:nvPr/>
        </p:nvGrpSpPr>
        <p:grpSpPr>
          <a:xfrm>
            <a:off x="845584" y="4132233"/>
            <a:ext cx="7245805" cy="480058"/>
            <a:chOff x="1165920" y="2969084"/>
            <a:chExt cx="8694965" cy="432052"/>
          </a:xfrm>
        </p:grpSpPr>
        <p:sp>
          <p:nvSpPr>
            <p:cNvPr id="170" name="Round Same Side Corner Rectangle 384"/>
            <p:cNvSpPr/>
            <p:nvPr/>
          </p:nvSpPr>
          <p:spPr>
            <a:xfrm rot="16200000">
              <a:off x="1084911" y="3050096"/>
              <a:ext cx="432048" cy="27003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"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71" name="Rectangle 385"/>
            <p:cNvSpPr/>
            <p:nvPr/>
          </p:nvSpPr>
          <p:spPr>
            <a:xfrm>
              <a:off x="143595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72" name="Round Same Side Corner Rectangle 386"/>
            <p:cNvSpPr/>
            <p:nvPr/>
          </p:nvSpPr>
          <p:spPr>
            <a:xfrm rot="5400000" flipH="1">
              <a:off x="9482845" y="3023092"/>
              <a:ext cx="432048" cy="324032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270"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31</a:t>
              </a:r>
            </a:p>
          </p:txBody>
        </p:sp>
        <p:sp>
          <p:nvSpPr>
            <p:cNvPr id="173" name="Rectangle 387"/>
            <p:cNvSpPr/>
            <p:nvPr/>
          </p:nvSpPr>
          <p:spPr>
            <a:xfrm>
              <a:off x="170598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74" name="Rectangle 388"/>
            <p:cNvSpPr/>
            <p:nvPr/>
          </p:nvSpPr>
          <p:spPr>
            <a:xfrm>
              <a:off x="197601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75" name="Rectangle 389"/>
            <p:cNvSpPr/>
            <p:nvPr/>
          </p:nvSpPr>
          <p:spPr>
            <a:xfrm>
              <a:off x="224604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76" name="Rectangle 390"/>
            <p:cNvSpPr/>
            <p:nvPr/>
          </p:nvSpPr>
          <p:spPr>
            <a:xfrm>
              <a:off x="251607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77" name="Rectangle 391"/>
            <p:cNvSpPr/>
            <p:nvPr/>
          </p:nvSpPr>
          <p:spPr>
            <a:xfrm>
              <a:off x="278610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78" name="Rectangle 392"/>
            <p:cNvSpPr/>
            <p:nvPr/>
          </p:nvSpPr>
          <p:spPr>
            <a:xfrm>
              <a:off x="305613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79" name="Rectangle 393"/>
            <p:cNvSpPr/>
            <p:nvPr/>
          </p:nvSpPr>
          <p:spPr>
            <a:xfrm>
              <a:off x="332616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80" name="Rectangle 394"/>
            <p:cNvSpPr/>
            <p:nvPr/>
          </p:nvSpPr>
          <p:spPr>
            <a:xfrm>
              <a:off x="359619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9</a:t>
              </a:r>
            </a:p>
          </p:txBody>
        </p:sp>
        <p:sp>
          <p:nvSpPr>
            <p:cNvPr id="181" name="Rectangle 395"/>
            <p:cNvSpPr/>
            <p:nvPr/>
          </p:nvSpPr>
          <p:spPr>
            <a:xfrm>
              <a:off x="386622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182" name="Rectangle 396"/>
            <p:cNvSpPr/>
            <p:nvPr/>
          </p:nvSpPr>
          <p:spPr>
            <a:xfrm>
              <a:off x="413625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83" name="Rectangle 397"/>
            <p:cNvSpPr/>
            <p:nvPr/>
          </p:nvSpPr>
          <p:spPr>
            <a:xfrm>
              <a:off x="440628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184" name="Rectangle 398"/>
            <p:cNvSpPr/>
            <p:nvPr/>
          </p:nvSpPr>
          <p:spPr>
            <a:xfrm>
              <a:off x="467631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185" name="Rectangle 399"/>
            <p:cNvSpPr/>
            <p:nvPr/>
          </p:nvSpPr>
          <p:spPr>
            <a:xfrm>
              <a:off x="494634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86" name="Rectangle 400"/>
            <p:cNvSpPr/>
            <p:nvPr/>
          </p:nvSpPr>
          <p:spPr>
            <a:xfrm>
              <a:off x="521637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87" name="Rectangle 401"/>
            <p:cNvSpPr/>
            <p:nvPr/>
          </p:nvSpPr>
          <p:spPr>
            <a:xfrm>
              <a:off x="548640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88" name="Rectangle 402"/>
            <p:cNvSpPr/>
            <p:nvPr/>
          </p:nvSpPr>
          <p:spPr>
            <a:xfrm>
              <a:off x="575643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89" name="Rectangle 403"/>
            <p:cNvSpPr/>
            <p:nvPr/>
          </p:nvSpPr>
          <p:spPr>
            <a:xfrm>
              <a:off x="602646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18</a:t>
              </a:r>
            </a:p>
          </p:txBody>
        </p:sp>
        <p:sp>
          <p:nvSpPr>
            <p:cNvPr id="190" name="Rectangle 404"/>
            <p:cNvSpPr/>
            <p:nvPr/>
          </p:nvSpPr>
          <p:spPr>
            <a:xfrm>
              <a:off x="629649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91" name="Rectangle 405"/>
            <p:cNvSpPr/>
            <p:nvPr/>
          </p:nvSpPr>
          <p:spPr>
            <a:xfrm>
              <a:off x="656652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20</a:t>
              </a:r>
            </a:p>
          </p:txBody>
        </p:sp>
        <p:sp>
          <p:nvSpPr>
            <p:cNvPr id="192" name="Rectangle 406"/>
            <p:cNvSpPr/>
            <p:nvPr/>
          </p:nvSpPr>
          <p:spPr>
            <a:xfrm>
              <a:off x="6836551" y="2969084"/>
              <a:ext cx="270029" cy="432049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21</a:t>
              </a:r>
            </a:p>
          </p:txBody>
        </p:sp>
        <p:sp>
          <p:nvSpPr>
            <p:cNvPr id="193" name="Rectangle 407"/>
            <p:cNvSpPr/>
            <p:nvPr/>
          </p:nvSpPr>
          <p:spPr>
            <a:xfrm>
              <a:off x="710658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22</a:t>
              </a:r>
            </a:p>
          </p:txBody>
        </p:sp>
        <p:sp>
          <p:nvSpPr>
            <p:cNvPr id="194" name="Rectangle 408"/>
            <p:cNvSpPr/>
            <p:nvPr/>
          </p:nvSpPr>
          <p:spPr>
            <a:xfrm>
              <a:off x="737661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23</a:t>
              </a:r>
            </a:p>
          </p:txBody>
        </p:sp>
        <p:sp>
          <p:nvSpPr>
            <p:cNvPr id="195" name="Rectangle 409"/>
            <p:cNvSpPr/>
            <p:nvPr/>
          </p:nvSpPr>
          <p:spPr>
            <a:xfrm>
              <a:off x="764664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24</a:t>
              </a:r>
            </a:p>
          </p:txBody>
        </p:sp>
        <p:sp>
          <p:nvSpPr>
            <p:cNvPr id="196" name="Rectangle 410"/>
            <p:cNvSpPr/>
            <p:nvPr/>
          </p:nvSpPr>
          <p:spPr>
            <a:xfrm>
              <a:off x="791667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97" name="Rectangle 411"/>
            <p:cNvSpPr/>
            <p:nvPr/>
          </p:nvSpPr>
          <p:spPr>
            <a:xfrm>
              <a:off x="818670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26</a:t>
              </a:r>
            </a:p>
          </p:txBody>
        </p:sp>
        <p:sp>
          <p:nvSpPr>
            <p:cNvPr id="198" name="Rectangle 412"/>
            <p:cNvSpPr/>
            <p:nvPr/>
          </p:nvSpPr>
          <p:spPr>
            <a:xfrm>
              <a:off x="845673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27</a:t>
              </a:r>
            </a:p>
          </p:txBody>
        </p:sp>
        <p:sp>
          <p:nvSpPr>
            <p:cNvPr id="199" name="Rectangle 413"/>
            <p:cNvSpPr/>
            <p:nvPr/>
          </p:nvSpPr>
          <p:spPr>
            <a:xfrm>
              <a:off x="872676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28</a:t>
              </a:r>
            </a:p>
          </p:txBody>
        </p:sp>
        <p:sp>
          <p:nvSpPr>
            <p:cNvPr id="200" name="Rectangle 414"/>
            <p:cNvSpPr/>
            <p:nvPr/>
          </p:nvSpPr>
          <p:spPr>
            <a:xfrm>
              <a:off x="899679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29</a:t>
              </a:r>
            </a:p>
          </p:txBody>
        </p:sp>
        <p:sp>
          <p:nvSpPr>
            <p:cNvPr id="201" name="Rectangle 415"/>
            <p:cNvSpPr/>
            <p:nvPr/>
          </p:nvSpPr>
          <p:spPr>
            <a:xfrm>
              <a:off x="9266820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30</a:t>
              </a:r>
            </a:p>
          </p:txBody>
        </p:sp>
      </p:grpSp>
      <p:sp>
        <p:nvSpPr>
          <p:cNvPr id="235" name="TextBox 234"/>
          <p:cNvSpPr txBox="1"/>
          <p:nvPr/>
        </p:nvSpPr>
        <p:spPr bwMode="auto">
          <a:xfrm>
            <a:off x="5008547" y="3568027"/>
            <a:ext cx="24977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GB" sz="16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sz="16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= 5</a:t>
            </a:r>
          </a:p>
        </p:txBody>
      </p:sp>
      <p:sp>
        <p:nvSpPr>
          <p:cNvPr id="236" name="Left Brace 348"/>
          <p:cNvSpPr/>
          <p:nvPr/>
        </p:nvSpPr>
        <p:spPr>
          <a:xfrm rot="16200000">
            <a:off x="5233573" y="3889905"/>
            <a:ext cx="225023" cy="1800200"/>
          </a:xfrm>
          <a:prstGeom prst="leftBrace">
            <a:avLst>
              <a:gd name="adj1" fmla="val 39890"/>
              <a:gd name="adj2" fmla="val 50000"/>
            </a:avLst>
          </a:prstGeom>
          <a:noFill/>
          <a:ln w="9525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7" name="TextBox 236"/>
          <p:cNvSpPr txBox="1"/>
          <p:nvPr/>
        </p:nvSpPr>
        <p:spPr bwMode="auto">
          <a:xfrm>
            <a:off x="4302956" y="4832306"/>
            <a:ext cx="22502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GB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= 2</a:t>
            </a:r>
          </a:p>
        </p:txBody>
      </p:sp>
      <p:cxnSp>
        <p:nvCxnSpPr>
          <p:cNvPr id="238" name="Straight Arrow Connector 416"/>
          <p:cNvCxnSpPr/>
          <p:nvPr/>
        </p:nvCxnSpPr>
        <p:spPr>
          <a:xfrm flipH="1">
            <a:off x="5687109" y="3841148"/>
            <a:ext cx="225025" cy="337151"/>
          </a:xfrm>
          <a:prstGeom prst="straightConnector1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239" name="Left Brace 417"/>
          <p:cNvSpPr/>
          <p:nvPr/>
        </p:nvSpPr>
        <p:spPr>
          <a:xfrm rot="5400000" flipV="1">
            <a:off x="1615129" y="3104144"/>
            <a:ext cx="225023" cy="1800200"/>
          </a:xfrm>
          <a:prstGeom prst="leftBrace">
            <a:avLst>
              <a:gd name="adj1" fmla="val 39890"/>
              <a:gd name="adj2" fmla="val 50000"/>
            </a:avLst>
          </a:prstGeom>
          <a:noFill/>
          <a:ln w="9525" cap="flat" cmpd="sng" algn="ctr">
            <a:solidFill>
              <a:srgbClr val="FF993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0" name="TextBox 239"/>
          <p:cNvSpPr txBox="1"/>
          <p:nvPr/>
        </p:nvSpPr>
        <p:spPr bwMode="auto">
          <a:xfrm>
            <a:off x="827440" y="3602905"/>
            <a:ext cx="180019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M = 8</a:t>
            </a:r>
          </a:p>
        </p:txBody>
      </p:sp>
      <p:sp>
        <p:nvSpPr>
          <p:cNvPr id="241" name="Content Placeholder 3"/>
          <p:cNvSpPr txBox="1">
            <a:spLocks/>
          </p:cNvSpPr>
          <p:nvPr/>
        </p:nvSpPr>
        <p:spPr bwMode="auto">
          <a:xfrm>
            <a:off x="59076" y="5183836"/>
            <a:ext cx="8368771" cy="1437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28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itchFamily="2" charset="2"/>
              <a:buChar char="§"/>
              <a:defRPr sz="2000" b="0">
                <a:solidFill>
                  <a:schemeClr val="tx1"/>
                </a:solidFill>
                <a:latin typeface="+mn-lt"/>
              </a:defRPr>
            </a:lvl2pPr>
            <a:lvl3pPr marL="1371490" indent="-282553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Arial" pitchFamily="34" charset="0"/>
              <a:buChar char="-"/>
              <a:defRPr b="0">
                <a:solidFill>
                  <a:schemeClr val="tx1"/>
                </a:solidFill>
                <a:latin typeface="+mn-lt"/>
              </a:defRPr>
            </a:lvl3pPr>
            <a:lvl4pPr marL="1774684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555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719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1883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047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210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index = 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threadIdx.x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+ 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blockIdx.x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* M;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          =      5      +     2      * 8;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          = 21;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071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/>
      <p:bldP spid="236" grpId="0" animBg="1"/>
      <p:bldP spid="237" grpId="0"/>
      <p:bldP spid="239" grpId="0" animBg="1"/>
      <p:bldP spid="24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CUDA C. Indexing Arrays with Blocks and Threads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33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Санкт-Петербург</a:t>
            </a:r>
            <a:endParaRPr lang="en-US"/>
          </a:p>
        </p:txBody>
      </p:sp>
      <p:grpSp>
        <p:nvGrpSpPr>
          <p:cNvPr id="13" name="Vector (numbered)"/>
          <p:cNvGrpSpPr/>
          <p:nvPr/>
        </p:nvGrpSpPr>
        <p:grpSpPr>
          <a:xfrm>
            <a:off x="755574" y="1220750"/>
            <a:ext cx="7200800" cy="480058"/>
            <a:chOff x="1165920" y="2969084"/>
            <a:chExt cx="8640960" cy="432052"/>
          </a:xfrm>
        </p:grpSpPr>
        <p:sp>
          <p:nvSpPr>
            <p:cNvPr id="14" name="Round Same Side Corner Rectangle 455"/>
            <p:cNvSpPr/>
            <p:nvPr/>
          </p:nvSpPr>
          <p:spPr>
            <a:xfrm rot="16200000">
              <a:off x="1084911" y="3050096"/>
              <a:ext cx="432048" cy="27003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5" name="Rectangle 456"/>
            <p:cNvSpPr/>
            <p:nvPr/>
          </p:nvSpPr>
          <p:spPr>
            <a:xfrm>
              <a:off x="143595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6" name="Round Same Side Corner Rectangle 457"/>
            <p:cNvSpPr/>
            <p:nvPr/>
          </p:nvSpPr>
          <p:spPr>
            <a:xfrm rot="5400000" flipH="1">
              <a:off x="9455841" y="3050094"/>
              <a:ext cx="432048" cy="27003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7" name="Rectangle 458"/>
            <p:cNvSpPr/>
            <p:nvPr/>
          </p:nvSpPr>
          <p:spPr>
            <a:xfrm>
              <a:off x="170598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8" name="Rectangle 459"/>
            <p:cNvSpPr/>
            <p:nvPr/>
          </p:nvSpPr>
          <p:spPr>
            <a:xfrm>
              <a:off x="197601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9" name="Rectangle 460"/>
            <p:cNvSpPr/>
            <p:nvPr/>
          </p:nvSpPr>
          <p:spPr>
            <a:xfrm>
              <a:off x="224604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0" name="Rectangle 461"/>
            <p:cNvSpPr/>
            <p:nvPr/>
          </p:nvSpPr>
          <p:spPr>
            <a:xfrm>
              <a:off x="251607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1" name="Rectangle 462"/>
            <p:cNvSpPr/>
            <p:nvPr/>
          </p:nvSpPr>
          <p:spPr>
            <a:xfrm>
              <a:off x="278610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22" name="Rectangle 463"/>
            <p:cNvSpPr/>
            <p:nvPr/>
          </p:nvSpPr>
          <p:spPr>
            <a:xfrm>
              <a:off x="305613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23" name="Rectangle 464"/>
            <p:cNvSpPr/>
            <p:nvPr/>
          </p:nvSpPr>
          <p:spPr>
            <a:xfrm>
              <a:off x="332616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24" name="Rectangle 465"/>
            <p:cNvSpPr/>
            <p:nvPr/>
          </p:nvSpPr>
          <p:spPr>
            <a:xfrm>
              <a:off x="359619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5" name="Rectangle 466"/>
            <p:cNvSpPr/>
            <p:nvPr/>
          </p:nvSpPr>
          <p:spPr>
            <a:xfrm>
              <a:off x="386622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6" name="Rectangle 467"/>
            <p:cNvSpPr/>
            <p:nvPr/>
          </p:nvSpPr>
          <p:spPr>
            <a:xfrm>
              <a:off x="413625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7" name="Rectangle 468"/>
            <p:cNvSpPr/>
            <p:nvPr/>
          </p:nvSpPr>
          <p:spPr>
            <a:xfrm>
              <a:off x="440628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8" name="Rectangle 469"/>
            <p:cNvSpPr/>
            <p:nvPr/>
          </p:nvSpPr>
          <p:spPr>
            <a:xfrm>
              <a:off x="467631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9" name="Rectangle 470"/>
            <p:cNvSpPr/>
            <p:nvPr/>
          </p:nvSpPr>
          <p:spPr>
            <a:xfrm>
              <a:off x="494634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0" name="Rectangle 471"/>
            <p:cNvSpPr/>
            <p:nvPr/>
          </p:nvSpPr>
          <p:spPr>
            <a:xfrm>
              <a:off x="521637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31" name="Rectangle 472"/>
            <p:cNvSpPr/>
            <p:nvPr/>
          </p:nvSpPr>
          <p:spPr>
            <a:xfrm>
              <a:off x="548640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32" name="Rectangle 473"/>
            <p:cNvSpPr/>
            <p:nvPr/>
          </p:nvSpPr>
          <p:spPr>
            <a:xfrm>
              <a:off x="575643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3" name="Rectangle 474"/>
            <p:cNvSpPr/>
            <p:nvPr/>
          </p:nvSpPr>
          <p:spPr>
            <a:xfrm>
              <a:off x="602646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Rectangle 475"/>
            <p:cNvSpPr/>
            <p:nvPr/>
          </p:nvSpPr>
          <p:spPr>
            <a:xfrm>
              <a:off x="629649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5" name="Rectangle 476"/>
            <p:cNvSpPr/>
            <p:nvPr/>
          </p:nvSpPr>
          <p:spPr>
            <a:xfrm>
              <a:off x="656652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6" name="Rectangle 477"/>
            <p:cNvSpPr/>
            <p:nvPr/>
          </p:nvSpPr>
          <p:spPr>
            <a:xfrm>
              <a:off x="6836551" y="2969084"/>
              <a:ext cx="270029" cy="432049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7" name="Rectangle 478"/>
            <p:cNvSpPr/>
            <p:nvPr/>
          </p:nvSpPr>
          <p:spPr>
            <a:xfrm>
              <a:off x="710658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Rectangle 479"/>
            <p:cNvSpPr/>
            <p:nvPr/>
          </p:nvSpPr>
          <p:spPr>
            <a:xfrm>
              <a:off x="737661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39" name="Rectangle 480"/>
            <p:cNvSpPr/>
            <p:nvPr/>
          </p:nvSpPr>
          <p:spPr>
            <a:xfrm>
              <a:off x="764664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0" name="Rectangle 481"/>
            <p:cNvSpPr/>
            <p:nvPr/>
          </p:nvSpPr>
          <p:spPr>
            <a:xfrm>
              <a:off x="791667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kern="0" dirty="0">
                  <a:solidFill>
                    <a:srgbClr val="C00000"/>
                  </a:solidFill>
                  <a:latin typeface="Arial"/>
                </a:rPr>
                <a:t>1</a:t>
              </a:r>
            </a:p>
          </p:txBody>
        </p:sp>
        <p:sp>
          <p:nvSpPr>
            <p:cNvPr id="41" name="Rectangle 482"/>
            <p:cNvSpPr/>
            <p:nvPr/>
          </p:nvSpPr>
          <p:spPr>
            <a:xfrm>
              <a:off x="818670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kern="0">
                  <a:solidFill>
                    <a:srgbClr val="C00000"/>
                  </a:solidFill>
                  <a:latin typeface="Arial"/>
                </a:rPr>
                <a:t>2</a:t>
              </a:r>
            </a:p>
          </p:txBody>
        </p:sp>
        <p:sp>
          <p:nvSpPr>
            <p:cNvPr id="42" name="Rectangle 483"/>
            <p:cNvSpPr/>
            <p:nvPr/>
          </p:nvSpPr>
          <p:spPr>
            <a:xfrm>
              <a:off x="845673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kern="0" dirty="0">
                  <a:solidFill>
                    <a:srgbClr val="C00000"/>
                  </a:solidFill>
                  <a:latin typeface="Arial"/>
                </a:rPr>
                <a:t>3</a:t>
              </a:r>
            </a:p>
          </p:txBody>
        </p:sp>
        <p:sp>
          <p:nvSpPr>
            <p:cNvPr id="43" name="Rectangle 484"/>
            <p:cNvSpPr/>
            <p:nvPr/>
          </p:nvSpPr>
          <p:spPr>
            <a:xfrm>
              <a:off x="872676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kern="0" dirty="0">
                  <a:solidFill>
                    <a:srgbClr val="C00000"/>
                  </a:solidFill>
                  <a:latin typeface="Arial"/>
                </a:rPr>
                <a:t>4</a:t>
              </a:r>
            </a:p>
          </p:txBody>
        </p:sp>
        <p:sp>
          <p:nvSpPr>
            <p:cNvPr id="44" name="Rectangle 485"/>
            <p:cNvSpPr/>
            <p:nvPr/>
          </p:nvSpPr>
          <p:spPr>
            <a:xfrm>
              <a:off x="899679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kern="0">
                  <a:solidFill>
                    <a:srgbClr val="C00000"/>
                  </a:solidFill>
                  <a:latin typeface="Arial"/>
                </a:rPr>
                <a:t>5</a:t>
              </a:r>
            </a:p>
          </p:txBody>
        </p:sp>
        <p:sp>
          <p:nvSpPr>
            <p:cNvPr id="45" name="Rectangle 486"/>
            <p:cNvSpPr/>
            <p:nvPr/>
          </p:nvSpPr>
          <p:spPr>
            <a:xfrm>
              <a:off x="9266820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</p:grpSp>
      <p:sp>
        <p:nvSpPr>
          <p:cNvPr id="46" name="Content Placeholder 3"/>
          <p:cNvSpPr txBox="1">
            <a:spLocks/>
          </p:cNvSpPr>
          <p:nvPr/>
        </p:nvSpPr>
        <p:spPr>
          <a:xfrm>
            <a:off x="231082" y="2239643"/>
            <a:ext cx="8368771" cy="143757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r>
              <a:rPr lang="en-GB" sz="2000" kern="0" dirty="0">
                <a:solidFill>
                  <a:sysClr val="windowText" lastClr="000000"/>
                </a:solidFill>
              </a:rPr>
              <a:t>With M threads/block a unique index for each thread is given by:</a:t>
            </a:r>
          </a:p>
          <a:p>
            <a:pPr marL="0" indent="0">
              <a:buFontTx/>
              <a:buNone/>
            </a:pPr>
            <a:r>
              <a:rPr lang="en-GB" sz="2000" kern="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800" b="1" kern="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 </a:t>
            </a:r>
            <a:r>
              <a:rPr lang="en-GB" sz="1800" b="1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index = </a:t>
            </a:r>
            <a:r>
              <a:rPr lang="en-GB" sz="1800" b="1" kern="0" dirty="0" err="1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sz="1800" b="1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en-GB" sz="1800" b="1" kern="0" dirty="0" err="1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1800" b="1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* </a:t>
            </a:r>
            <a:r>
              <a:rPr lang="en-GB" sz="18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blockDim.x</a:t>
            </a:r>
            <a:r>
              <a:rPr lang="en-GB" sz="1800" b="1" kern="0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FontTx/>
              <a:buNone/>
            </a:pPr>
            <a:endParaRPr lang="en-GB" sz="1800" b="1" kern="0" dirty="0">
              <a:solidFill>
                <a:sysClr val="windowText" lastClr="0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2000" dirty="0"/>
              <a:t>Which thread will operate on the red element?</a:t>
            </a:r>
          </a:p>
          <a:p>
            <a:pPr marL="0" indent="0">
              <a:buFontTx/>
              <a:buNone/>
            </a:pPr>
            <a:endParaRPr lang="en-GB" sz="1800" b="1" kern="0" dirty="0">
              <a:solidFill>
                <a:sysClr val="windowText" lastClr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endParaRPr lang="en-GB" sz="1800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47" name="threadIdx"/>
          <p:cNvGrpSpPr/>
          <p:nvPr/>
        </p:nvGrpSpPr>
        <p:grpSpPr>
          <a:xfrm>
            <a:off x="755576" y="922864"/>
            <a:ext cx="7200798" cy="345896"/>
            <a:chOff x="1165923" y="2495285"/>
            <a:chExt cx="8640958" cy="311307"/>
          </a:xfrm>
        </p:grpSpPr>
        <p:sp>
          <p:nvSpPr>
            <p:cNvPr id="48" name="TextBox 47"/>
            <p:cNvSpPr txBox="1"/>
            <p:nvPr/>
          </p:nvSpPr>
          <p:spPr bwMode="auto">
            <a:xfrm>
              <a:off x="1165923" y="2495285"/>
              <a:ext cx="2160239" cy="304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threadIdx.x</a:t>
              </a:r>
              <a:endPara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 bwMode="auto">
            <a:xfrm>
              <a:off x="3326159" y="2495514"/>
              <a:ext cx="2160239" cy="304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threadIdx.x</a:t>
              </a:r>
              <a:endPara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ADE2E2">
                    <a:lumMod val="75000"/>
                  </a:srgbClr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 bwMode="auto">
            <a:xfrm>
              <a:off x="5486400" y="2501893"/>
              <a:ext cx="2160239" cy="304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threadIdx.x</a:t>
              </a:r>
              <a:endPara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 bwMode="auto">
            <a:xfrm>
              <a:off x="7646642" y="2495514"/>
              <a:ext cx="2160239" cy="304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threadIdx.x</a:t>
              </a:r>
              <a:endPara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52" name="Braces"/>
          <p:cNvGrpSpPr/>
          <p:nvPr/>
        </p:nvGrpSpPr>
        <p:grpSpPr>
          <a:xfrm>
            <a:off x="755574" y="1691809"/>
            <a:ext cx="7200803" cy="225023"/>
            <a:chOff x="1165920" y="3284647"/>
            <a:chExt cx="8640964" cy="202521"/>
          </a:xfrm>
        </p:grpSpPr>
        <p:sp>
          <p:nvSpPr>
            <p:cNvPr id="53" name="Left Brace 493"/>
            <p:cNvSpPr/>
            <p:nvPr/>
          </p:nvSpPr>
          <p:spPr>
            <a:xfrm rot="16200000">
              <a:off x="2144779" y="2305788"/>
              <a:ext cx="202521" cy="2160240"/>
            </a:xfrm>
            <a:prstGeom prst="leftBrace">
              <a:avLst>
                <a:gd name="adj1" fmla="val 39890"/>
                <a:gd name="adj2" fmla="val 50000"/>
              </a:avLst>
            </a:prstGeom>
            <a:noFill/>
            <a:ln w="9525" cap="flat" cmpd="sng" algn="ctr">
              <a:solidFill>
                <a:srgbClr val="FF9933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Left Brace 494"/>
            <p:cNvSpPr/>
            <p:nvPr/>
          </p:nvSpPr>
          <p:spPr>
            <a:xfrm rot="16200000">
              <a:off x="4305019" y="2305788"/>
              <a:ext cx="202521" cy="2160240"/>
            </a:xfrm>
            <a:prstGeom prst="leftBrace">
              <a:avLst>
                <a:gd name="adj1" fmla="val 39890"/>
                <a:gd name="adj2" fmla="val 50000"/>
              </a:avLst>
            </a:prstGeom>
            <a:noFill/>
            <a:ln w="9525" cap="flat" cmpd="sng" algn="ctr">
              <a:solidFill>
                <a:srgbClr val="ADE2E2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Left Brace 495"/>
            <p:cNvSpPr/>
            <p:nvPr/>
          </p:nvSpPr>
          <p:spPr>
            <a:xfrm rot="16200000">
              <a:off x="6465262" y="2305788"/>
              <a:ext cx="202521" cy="2160240"/>
            </a:xfrm>
            <a:prstGeom prst="leftBrace">
              <a:avLst>
                <a:gd name="adj1" fmla="val 39890"/>
                <a:gd name="adj2" fmla="val 50000"/>
              </a:avLst>
            </a:prstGeom>
            <a:noFill/>
            <a:ln w="9525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Left Brace 496"/>
            <p:cNvSpPr/>
            <p:nvPr/>
          </p:nvSpPr>
          <p:spPr>
            <a:xfrm rot="16200000">
              <a:off x="8625503" y="2305788"/>
              <a:ext cx="202521" cy="2160240"/>
            </a:xfrm>
            <a:prstGeom prst="leftBrace">
              <a:avLst>
                <a:gd name="adj1" fmla="val 39890"/>
                <a:gd name="adj2" fmla="val 50000"/>
              </a:avLst>
            </a:prstGeom>
            <a:noFill/>
            <a:ln w="952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7" name="blockIdx"/>
          <p:cNvGrpSpPr/>
          <p:nvPr/>
        </p:nvGrpSpPr>
        <p:grpSpPr>
          <a:xfrm>
            <a:off x="755573" y="1897085"/>
            <a:ext cx="7200798" cy="307779"/>
            <a:chOff x="1165919" y="3581153"/>
            <a:chExt cx="8640957" cy="277001"/>
          </a:xfrm>
        </p:grpSpPr>
        <p:sp>
          <p:nvSpPr>
            <p:cNvPr id="58" name="TextBox 57"/>
            <p:cNvSpPr txBox="1"/>
            <p:nvPr/>
          </p:nvSpPr>
          <p:spPr bwMode="auto">
            <a:xfrm>
              <a:off x="1165919" y="3581155"/>
              <a:ext cx="216023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blockIdx.x</a:t>
              </a: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 = 0</a:t>
              </a:r>
            </a:p>
          </p:txBody>
        </p:sp>
        <p:sp>
          <p:nvSpPr>
            <p:cNvPr id="59" name="TextBox 58"/>
            <p:cNvSpPr txBox="1"/>
            <p:nvPr/>
          </p:nvSpPr>
          <p:spPr bwMode="auto">
            <a:xfrm>
              <a:off x="3326162" y="3581155"/>
              <a:ext cx="216023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blockIdx.x</a:t>
              </a: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 = 1</a:t>
              </a:r>
            </a:p>
          </p:txBody>
        </p:sp>
        <p:sp>
          <p:nvSpPr>
            <p:cNvPr id="60" name="TextBox 59"/>
            <p:cNvSpPr txBox="1"/>
            <p:nvPr/>
          </p:nvSpPr>
          <p:spPr bwMode="auto">
            <a:xfrm>
              <a:off x="5486398" y="3581154"/>
              <a:ext cx="216023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blockIdx.x</a:t>
              </a: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 = 2</a:t>
              </a:r>
            </a:p>
          </p:txBody>
        </p:sp>
        <p:sp>
          <p:nvSpPr>
            <p:cNvPr id="61" name="TextBox 60"/>
            <p:cNvSpPr txBox="1"/>
            <p:nvPr/>
          </p:nvSpPr>
          <p:spPr bwMode="auto">
            <a:xfrm>
              <a:off x="7646637" y="3581153"/>
              <a:ext cx="216023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blockIdx.x</a:t>
              </a: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 = 3</a:t>
              </a:r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20601" y="620688"/>
            <a:ext cx="9123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Consider indexing an array with one element per thread (8 threads/block)</a:t>
            </a:r>
          </a:p>
        </p:txBody>
      </p:sp>
      <p:grpSp>
        <p:nvGrpSpPr>
          <p:cNvPr id="169" name="Vector (numbered)"/>
          <p:cNvGrpSpPr/>
          <p:nvPr/>
        </p:nvGrpSpPr>
        <p:grpSpPr>
          <a:xfrm>
            <a:off x="845584" y="4132233"/>
            <a:ext cx="7245805" cy="480058"/>
            <a:chOff x="1165920" y="2969084"/>
            <a:chExt cx="8694965" cy="432052"/>
          </a:xfrm>
        </p:grpSpPr>
        <p:sp>
          <p:nvSpPr>
            <p:cNvPr id="170" name="Round Same Side Corner Rectangle 384"/>
            <p:cNvSpPr/>
            <p:nvPr/>
          </p:nvSpPr>
          <p:spPr>
            <a:xfrm rot="16200000">
              <a:off x="1084911" y="3050096"/>
              <a:ext cx="432048" cy="27003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"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71" name="Rectangle 385"/>
            <p:cNvSpPr/>
            <p:nvPr/>
          </p:nvSpPr>
          <p:spPr>
            <a:xfrm>
              <a:off x="143595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72" name="Round Same Side Corner Rectangle 386"/>
            <p:cNvSpPr/>
            <p:nvPr/>
          </p:nvSpPr>
          <p:spPr>
            <a:xfrm rot="5400000" flipH="1">
              <a:off x="9482845" y="3023092"/>
              <a:ext cx="432048" cy="324032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270"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31</a:t>
              </a:r>
            </a:p>
          </p:txBody>
        </p:sp>
        <p:sp>
          <p:nvSpPr>
            <p:cNvPr id="173" name="Rectangle 387"/>
            <p:cNvSpPr/>
            <p:nvPr/>
          </p:nvSpPr>
          <p:spPr>
            <a:xfrm>
              <a:off x="170598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74" name="Rectangle 388"/>
            <p:cNvSpPr/>
            <p:nvPr/>
          </p:nvSpPr>
          <p:spPr>
            <a:xfrm>
              <a:off x="197601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75" name="Rectangle 389"/>
            <p:cNvSpPr/>
            <p:nvPr/>
          </p:nvSpPr>
          <p:spPr>
            <a:xfrm>
              <a:off x="224604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76" name="Rectangle 390"/>
            <p:cNvSpPr/>
            <p:nvPr/>
          </p:nvSpPr>
          <p:spPr>
            <a:xfrm>
              <a:off x="251607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77" name="Rectangle 391"/>
            <p:cNvSpPr/>
            <p:nvPr/>
          </p:nvSpPr>
          <p:spPr>
            <a:xfrm>
              <a:off x="278610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78" name="Rectangle 392"/>
            <p:cNvSpPr/>
            <p:nvPr/>
          </p:nvSpPr>
          <p:spPr>
            <a:xfrm>
              <a:off x="305613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79" name="Rectangle 393"/>
            <p:cNvSpPr/>
            <p:nvPr/>
          </p:nvSpPr>
          <p:spPr>
            <a:xfrm>
              <a:off x="332616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80" name="Rectangle 394"/>
            <p:cNvSpPr/>
            <p:nvPr/>
          </p:nvSpPr>
          <p:spPr>
            <a:xfrm>
              <a:off x="359619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9</a:t>
              </a:r>
            </a:p>
          </p:txBody>
        </p:sp>
        <p:sp>
          <p:nvSpPr>
            <p:cNvPr id="181" name="Rectangle 395"/>
            <p:cNvSpPr/>
            <p:nvPr/>
          </p:nvSpPr>
          <p:spPr>
            <a:xfrm>
              <a:off x="386622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182" name="Rectangle 396"/>
            <p:cNvSpPr/>
            <p:nvPr/>
          </p:nvSpPr>
          <p:spPr>
            <a:xfrm>
              <a:off x="413625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83" name="Rectangle 397"/>
            <p:cNvSpPr/>
            <p:nvPr/>
          </p:nvSpPr>
          <p:spPr>
            <a:xfrm>
              <a:off x="440628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184" name="Rectangle 398"/>
            <p:cNvSpPr/>
            <p:nvPr/>
          </p:nvSpPr>
          <p:spPr>
            <a:xfrm>
              <a:off x="467631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185" name="Rectangle 399"/>
            <p:cNvSpPr/>
            <p:nvPr/>
          </p:nvSpPr>
          <p:spPr>
            <a:xfrm>
              <a:off x="494634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86" name="Rectangle 400"/>
            <p:cNvSpPr/>
            <p:nvPr/>
          </p:nvSpPr>
          <p:spPr>
            <a:xfrm>
              <a:off x="521637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87" name="Rectangle 401"/>
            <p:cNvSpPr/>
            <p:nvPr/>
          </p:nvSpPr>
          <p:spPr>
            <a:xfrm>
              <a:off x="548640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88" name="Rectangle 402"/>
            <p:cNvSpPr/>
            <p:nvPr/>
          </p:nvSpPr>
          <p:spPr>
            <a:xfrm>
              <a:off x="575643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89" name="Rectangle 403"/>
            <p:cNvSpPr/>
            <p:nvPr/>
          </p:nvSpPr>
          <p:spPr>
            <a:xfrm>
              <a:off x="602646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18</a:t>
              </a:r>
            </a:p>
          </p:txBody>
        </p:sp>
        <p:sp>
          <p:nvSpPr>
            <p:cNvPr id="190" name="Rectangle 404"/>
            <p:cNvSpPr/>
            <p:nvPr/>
          </p:nvSpPr>
          <p:spPr>
            <a:xfrm>
              <a:off x="629649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91" name="Rectangle 405"/>
            <p:cNvSpPr/>
            <p:nvPr/>
          </p:nvSpPr>
          <p:spPr>
            <a:xfrm>
              <a:off x="656652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20</a:t>
              </a:r>
            </a:p>
          </p:txBody>
        </p:sp>
        <p:sp>
          <p:nvSpPr>
            <p:cNvPr id="192" name="Rectangle 406"/>
            <p:cNvSpPr/>
            <p:nvPr/>
          </p:nvSpPr>
          <p:spPr>
            <a:xfrm>
              <a:off x="6836551" y="2969084"/>
              <a:ext cx="270029" cy="432049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21</a:t>
              </a:r>
            </a:p>
          </p:txBody>
        </p:sp>
        <p:sp>
          <p:nvSpPr>
            <p:cNvPr id="193" name="Rectangle 407"/>
            <p:cNvSpPr/>
            <p:nvPr/>
          </p:nvSpPr>
          <p:spPr>
            <a:xfrm>
              <a:off x="710658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22</a:t>
              </a:r>
            </a:p>
          </p:txBody>
        </p:sp>
        <p:sp>
          <p:nvSpPr>
            <p:cNvPr id="194" name="Rectangle 408"/>
            <p:cNvSpPr/>
            <p:nvPr/>
          </p:nvSpPr>
          <p:spPr>
            <a:xfrm>
              <a:off x="737661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23</a:t>
              </a:r>
            </a:p>
          </p:txBody>
        </p:sp>
        <p:sp>
          <p:nvSpPr>
            <p:cNvPr id="195" name="Rectangle 409"/>
            <p:cNvSpPr/>
            <p:nvPr/>
          </p:nvSpPr>
          <p:spPr>
            <a:xfrm>
              <a:off x="764664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24</a:t>
              </a:r>
            </a:p>
          </p:txBody>
        </p:sp>
        <p:sp>
          <p:nvSpPr>
            <p:cNvPr id="196" name="Rectangle 410"/>
            <p:cNvSpPr/>
            <p:nvPr/>
          </p:nvSpPr>
          <p:spPr>
            <a:xfrm>
              <a:off x="791667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97" name="Rectangle 411"/>
            <p:cNvSpPr/>
            <p:nvPr/>
          </p:nvSpPr>
          <p:spPr>
            <a:xfrm>
              <a:off x="818670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26</a:t>
              </a:r>
            </a:p>
          </p:txBody>
        </p:sp>
        <p:sp>
          <p:nvSpPr>
            <p:cNvPr id="198" name="Rectangle 412"/>
            <p:cNvSpPr/>
            <p:nvPr/>
          </p:nvSpPr>
          <p:spPr>
            <a:xfrm>
              <a:off x="845673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27</a:t>
              </a:r>
            </a:p>
          </p:txBody>
        </p:sp>
        <p:sp>
          <p:nvSpPr>
            <p:cNvPr id="199" name="Rectangle 413"/>
            <p:cNvSpPr/>
            <p:nvPr/>
          </p:nvSpPr>
          <p:spPr>
            <a:xfrm>
              <a:off x="872676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28</a:t>
              </a:r>
            </a:p>
          </p:txBody>
        </p:sp>
        <p:sp>
          <p:nvSpPr>
            <p:cNvPr id="200" name="Rectangle 414"/>
            <p:cNvSpPr/>
            <p:nvPr/>
          </p:nvSpPr>
          <p:spPr>
            <a:xfrm>
              <a:off x="899679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29</a:t>
              </a:r>
            </a:p>
          </p:txBody>
        </p:sp>
        <p:sp>
          <p:nvSpPr>
            <p:cNvPr id="201" name="Rectangle 415"/>
            <p:cNvSpPr/>
            <p:nvPr/>
          </p:nvSpPr>
          <p:spPr>
            <a:xfrm>
              <a:off x="9266820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30</a:t>
              </a:r>
            </a:p>
          </p:txBody>
        </p:sp>
      </p:grpSp>
      <p:sp>
        <p:nvSpPr>
          <p:cNvPr id="235" name="TextBox 234"/>
          <p:cNvSpPr txBox="1"/>
          <p:nvPr/>
        </p:nvSpPr>
        <p:spPr bwMode="auto">
          <a:xfrm>
            <a:off x="5008547" y="3568027"/>
            <a:ext cx="24977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GB" sz="16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sz="16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= 5</a:t>
            </a:r>
          </a:p>
        </p:txBody>
      </p:sp>
      <p:sp>
        <p:nvSpPr>
          <p:cNvPr id="236" name="Left Brace 348"/>
          <p:cNvSpPr/>
          <p:nvPr/>
        </p:nvSpPr>
        <p:spPr>
          <a:xfrm rot="16200000">
            <a:off x="5233573" y="3889905"/>
            <a:ext cx="225023" cy="1800200"/>
          </a:xfrm>
          <a:prstGeom prst="leftBrace">
            <a:avLst>
              <a:gd name="adj1" fmla="val 39890"/>
              <a:gd name="adj2" fmla="val 50000"/>
            </a:avLst>
          </a:prstGeom>
          <a:noFill/>
          <a:ln w="9525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7" name="TextBox 236"/>
          <p:cNvSpPr txBox="1"/>
          <p:nvPr/>
        </p:nvSpPr>
        <p:spPr bwMode="auto">
          <a:xfrm>
            <a:off x="4302956" y="4832306"/>
            <a:ext cx="22502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GB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= 2</a:t>
            </a:r>
          </a:p>
        </p:txBody>
      </p:sp>
      <p:cxnSp>
        <p:nvCxnSpPr>
          <p:cNvPr id="238" name="Straight Arrow Connector 416"/>
          <p:cNvCxnSpPr/>
          <p:nvPr/>
        </p:nvCxnSpPr>
        <p:spPr>
          <a:xfrm flipH="1">
            <a:off x="5687109" y="3841148"/>
            <a:ext cx="225025" cy="337151"/>
          </a:xfrm>
          <a:prstGeom prst="straightConnector1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239" name="Left Brace 417"/>
          <p:cNvSpPr/>
          <p:nvPr/>
        </p:nvSpPr>
        <p:spPr>
          <a:xfrm rot="5400000" flipV="1">
            <a:off x="1615129" y="3104144"/>
            <a:ext cx="225023" cy="1800200"/>
          </a:xfrm>
          <a:prstGeom prst="leftBrace">
            <a:avLst>
              <a:gd name="adj1" fmla="val 39890"/>
              <a:gd name="adj2" fmla="val 50000"/>
            </a:avLst>
          </a:prstGeom>
          <a:noFill/>
          <a:ln w="9525" cap="flat" cmpd="sng" algn="ctr">
            <a:solidFill>
              <a:srgbClr val="FF993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0" name="TextBox 239"/>
          <p:cNvSpPr txBox="1"/>
          <p:nvPr/>
        </p:nvSpPr>
        <p:spPr bwMode="auto">
          <a:xfrm>
            <a:off x="827440" y="3602905"/>
            <a:ext cx="180019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M = 8</a:t>
            </a:r>
          </a:p>
        </p:txBody>
      </p:sp>
      <p:sp>
        <p:nvSpPr>
          <p:cNvPr id="241" name="Content Placeholder 3"/>
          <p:cNvSpPr txBox="1">
            <a:spLocks/>
          </p:cNvSpPr>
          <p:nvPr/>
        </p:nvSpPr>
        <p:spPr bwMode="auto">
          <a:xfrm>
            <a:off x="59076" y="5183836"/>
            <a:ext cx="8368771" cy="1437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28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itchFamily="2" charset="2"/>
              <a:buChar char="§"/>
              <a:defRPr sz="2000" b="0">
                <a:solidFill>
                  <a:schemeClr val="tx1"/>
                </a:solidFill>
                <a:latin typeface="+mn-lt"/>
              </a:defRPr>
            </a:lvl2pPr>
            <a:lvl3pPr marL="1371490" indent="-282553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Arial" pitchFamily="34" charset="0"/>
              <a:buChar char="-"/>
              <a:defRPr b="0">
                <a:solidFill>
                  <a:schemeClr val="tx1"/>
                </a:solidFill>
                <a:latin typeface="+mn-lt"/>
              </a:defRPr>
            </a:lvl3pPr>
            <a:lvl4pPr marL="1774684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555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719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1883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047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210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lvl="0" indent="0">
              <a:buNone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index = 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threadIdx.x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+ 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blockIdx.x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* </a:t>
            </a:r>
            <a:r>
              <a:rPr lang="en-GB" sz="18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blockDim.x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          =      5      +     2      * 8;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          = 21;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1618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CUDA C</a:t>
            </a:r>
            <a:r>
              <a:rPr lang="ru-RU" dirty="0">
                <a:solidFill>
                  <a:srgbClr val="FFFFFF"/>
                </a:solidFill>
              </a:rPr>
              <a:t>. </a:t>
            </a:r>
            <a:r>
              <a:rPr lang="it-IT" dirty="0">
                <a:solidFill>
                  <a:srgbClr val="FFFFFF"/>
                </a:solidFill>
              </a:rPr>
              <a:t>Vector Addition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34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Санкт-Петербург</a:t>
            </a:r>
            <a:endParaRPr lang="en-US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0" y="620688"/>
            <a:ext cx="9144000" cy="2376264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endParaRPr lang="ru-RU" sz="2400" dirty="0">
              <a:cs typeface="Arial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620688"/>
            <a:ext cx="9144000" cy="4708981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entury Schoolbook"/>
                <a:cs typeface="Century Schoolbook"/>
              </a:rPr>
              <a:t>__global__</a:t>
            </a:r>
            <a:r>
              <a:rPr lang="en-US" sz="2000" dirty="0">
                <a:latin typeface="Century Schoolbook"/>
                <a:cs typeface="Century Schoolbook"/>
              </a:rPr>
              <a:t> </a:t>
            </a:r>
            <a:r>
              <a:rPr lang="en-US" sz="2000" b="1" dirty="0">
                <a:latin typeface="Century Schoolbook"/>
                <a:cs typeface="Century Schoolbook"/>
              </a:rPr>
              <a:t>void</a:t>
            </a:r>
            <a:r>
              <a:rPr lang="en-US" sz="2000" dirty="0">
                <a:latin typeface="Century Schoolbook"/>
                <a:cs typeface="Century Schoolbook"/>
              </a:rPr>
              <a:t> </a:t>
            </a:r>
            <a:r>
              <a:rPr lang="en-US" sz="2000" dirty="0" err="1">
                <a:latin typeface="Century Schoolbook"/>
                <a:cs typeface="Century Schoolbook"/>
              </a:rPr>
              <a:t>vector_add</a:t>
            </a:r>
            <a:r>
              <a:rPr lang="en-US" sz="2000" dirty="0">
                <a:latin typeface="Century Schoolbook"/>
                <a:cs typeface="Century Schoolbook"/>
              </a:rPr>
              <a:t>(float *a, float *b, float *c)</a:t>
            </a:r>
          </a:p>
          <a:p>
            <a:r>
              <a:rPr lang="en-US" sz="2000" dirty="0">
                <a:latin typeface="Century Schoolbook"/>
                <a:cs typeface="Century Schoolbook"/>
              </a:rPr>
              <a:t>{</a:t>
            </a:r>
          </a:p>
          <a:p>
            <a:r>
              <a:rPr lang="en-US" sz="2000" dirty="0">
                <a:latin typeface="Century Schoolbook"/>
                <a:cs typeface="Century Schoolbook"/>
              </a:rPr>
              <a:t>	</a:t>
            </a:r>
            <a:r>
              <a:rPr lang="en-US" sz="2000" dirty="0" err="1">
                <a:latin typeface="Century Schoolbook"/>
                <a:cs typeface="Century Schoolbook"/>
              </a:rPr>
              <a:t>int</a:t>
            </a:r>
            <a:r>
              <a:rPr lang="en-US" sz="2000" dirty="0">
                <a:latin typeface="Century Schoolbook"/>
                <a:cs typeface="Century Schoolbook"/>
              </a:rPr>
              <a:t> index = </a:t>
            </a:r>
            <a:r>
              <a:rPr lang="en-US" sz="2000" dirty="0" err="1">
                <a:latin typeface="Century Schoolbook"/>
                <a:cs typeface="Century Schoolbook"/>
              </a:rPr>
              <a:t>blockIdx.x</a:t>
            </a:r>
            <a:r>
              <a:rPr lang="en-US" sz="2000" dirty="0">
                <a:latin typeface="Century Schoolbook"/>
                <a:cs typeface="Century Schoolbook"/>
              </a:rPr>
              <a:t> * </a:t>
            </a:r>
            <a:r>
              <a:rPr lang="en-US" sz="2000" dirty="0" err="1">
                <a:latin typeface="Century Schoolbook"/>
                <a:cs typeface="Century Schoolbook"/>
              </a:rPr>
              <a:t>blockDim.x</a:t>
            </a:r>
            <a:r>
              <a:rPr lang="en-US" sz="2000" dirty="0">
                <a:latin typeface="Century Schoolbook"/>
                <a:cs typeface="Century Schoolbook"/>
              </a:rPr>
              <a:t> + </a:t>
            </a:r>
            <a:r>
              <a:rPr lang="en-US" sz="2000" dirty="0" err="1">
                <a:latin typeface="Century Schoolbook"/>
                <a:cs typeface="Century Schoolbook"/>
              </a:rPr>
              <a:t>threadIdx.x</a:t>
            </a:r>
            <a:r>
              <a:rPr lang="en-US" sz="2000" dirty="0">
                <a:latin typeface="Century Schoolbook"/>
                <a:cs typeface="Century Schoolbook"/>
              </a:rPr>
              <a:t>;</a:t>
            </a:r>
          </a:p>
          <a:p>
            <a:r>
              <a:rPr lang="en-US" sz="2000" dirty="0">
                <a:latin typeface="Century Schoolbook"/>
                <a:cs typeface="Century Schoolbook"/>
              </a:rPr>
              <a:t>	c[index] = a[index] + b[index];} </a:t>
            </a:r>
          </a:p>
          <a:p>
            <a:endParaRPr lang="en-US" sz="2000" dirty="0">
              <a:latin typeface="Century Schoolbook"/>
              <a:cs typeface="Century Schoolbook"/>
            </a:endParaRPr>
          </a:p>
          <a:p>
            <a:r>
              <a:rPr lang="en-US" sz="2000" b="1" dirty="0" err="1">
                <a:latin typeface="Century Schoolbook"/>
                <a:cs typeface="Century Schoolbook"/>
              </a:rPr>
              <a:t>int</a:t>
            </a:r>
            <a:r>
              <a:rPr lang="en-US" sz="2000" dirty="0">
                <a:latin typeface="Century Schoolbook"/>
                <a:cs typeface="Century Schoolbook"/>
              </a:rPr>
              <a:t> main() { </a:t>
            </a:r>
          </a:p>
          <a:p>
            <a:r>
              <a:rPr lang="en-US" sz="2000" dirty="0">
                <a:latin typeface="Century Schoolbook"/>
                <a:cs typeface="Century Schoolbook"/>
              </a:rPr>
              <a:t>	... </a:t>
            </a:r>
          </a:p>
          <a:p>
            <a:r>
              <a:rPr lang="en-US" sz="2000" dirty="0">
                <a:latin typeface="Century Schoolbook"/>
                <a:cs typeface="Century Schoolbook"/>
              </a:rPr>
              <a:t>	// Kernel invocation with one block of N * N * 1 threads </a:t>
            </a:r>
          </a:p>
          <a:p>
            <a:r>
              <a:rPr lang="en-US" sz="2000" dirty="0">
                <a:latin typeface="Century Schoolbook"/>
                <a:cs typeface="Century Schoolbook"/>
              </a:rPr>
              <a:t>	</a:t>
            </a:r>
            <a:r>
              <a:rPr lang="en-US" sz="2000" b="1" dirty="0" err="1">
                <a:latin typeface="Century Schoolbook"/>
                <a:cs typeface="Century Schoolbook"/>
              </a:rPr>
              <a:t>int</a:t>
            </a:r>
            <a:r>
              <a:rPr lang="en-US" sz="2000" dirty="0">
                <a:latin typeface="Century Schoolbook"/>
                <a:cs typeface="Century Schoolbook"/>
              </a:rPr>
              <a:t> </a:t>
            </a:r>
            <a:r>
              <a:rPr lang="en-US" sz="2000" dirty="0" err="1">
                <a:latin typeface="Century Schoolbook"/>
                <a:cs typeface="Century Schoolbook"/>
              </a:rPr>
              <a:t>numBlocks</a:t>
            </a:r>
            <a:r>
              <a:rPr lang="en-US" sz="2000" dirty="0">
                <a:latin typeface="Century Schoolbook"/>
                <a:cs typeface="Century Schoolbook"/>
              </a:rPr>
              <a:t> = 1; </a:t>
            </a:r>
          </a:p>
          <a:p>
            <a:r>
              <a:rPr lang="en-US" sz="2000" dirty="0">
                <a:latin typeface="Century Schoolbook"/>
                <a:cs typeface="Century Schoolbook"/>
              </a:rPr>
              <a:t>	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entury Schoolbook"/>
                <a:cs typeface="Century Schoolbook"/>
              </a:rPr>
              <a:t>dim3</a:t>
            </a:r>
            <a:r>
              <a:rPr lang="en-US" sz="2000" dirty="0">
                <a:latin typeface="Century Schoolbook"/>
                <a:cs typeface="Century Schoolbook"/>
              </a:rPr>
              <a:t> </a:t>
            </a:r>
            <a:r>
              <a:rPr lang="en-US" sz="2000" dirty="0" err="1">
                <a:latin typeface="Century Schoolbook"/>
                <a:cs typeface="Century Schoolbook"/>
              </a:rPr>
              <a:t>threadsPerBlock</a:t>
            </a:r>
            <a:r>
              <a:rPr lang="en-US" sz="2000" dirty="0">
                <a:latin typeface="Century Schoolbook"/>
                <a:cs typeface="Century Schoolbook"/>
              </a:rPr>
              <a:t>(N, N); </a:t>
            </a:r>
          </a:p>
          <a:p>
            <a:r>
              <a:rPr lang="en-US" sz="2000" dirty="0">
                <a:latin typeface="Century Schoolbook"/>
                <a:cs typeface="Century Schoolbook"/>
              </a:rPr>
              <a:t>	</a:t>
            </a:r>
          </a:p>
          <a:p>
            <a:r>
              <a:rPr lang="en-US" sz="2000" dirty="0">
                <a:latin typeface="Century Schoolbook"/>
                <a:cs typeface="Century Schoolbook"/>
              </a:rPr>
              <a:t>	</a:t>
            </a:r>
            <a:r>
              <a:rPr lang="en-US" sz="2000" b="1" dirty="0" err="1">
                <a:solidFill>
                  <a:schemeClr val="tx2"/>
                </a:solidFill>
                <a:latin typeface="Century Schoolbook"/>
                <a:cs typeface="Century Schoolbook"/>
              </a:rPr>
              <a:t>vector_add</a:t>
            </a:r>
            <a:r>
              <a:rPr lang="en-US" sz="2000" b="1" dirty="0">
                <a:solidFill>
                  <a:schemeClr val="tx2"/>
                </a:solidFill>
                <a:latin typeface="Century Schoolbook"/>
                <a:cs typeface="Century Schoolbook"/>
              </a:rPr>
              <a:t>&lt;&lt;&lt;</a:t>
            </a:r>
            <a:r>
              <a:rPr lang="en-US" sz="2000" b="1" dirty="0" err="1">
                <a:solidFill>
                  <a:schemeClr val="tx2"/>
                </a:solidFill>
                <a:latin typeface="Century Schoolbook"/>
                <a:cs typeface="Century Schoolbook"/>
              </a:rPr>
              <a:t>numBlocks</a:t>
            </a:r>
            <a:r>
              <a:rPr lang="en-US" sz="2000" b="1" dirty="0">
                <a:solidFill>
                  <a:schemeClr val="tx2"/>
                </a:solidFill>
                <a:latin typeface="Century Schoolbook"/>
                <a:cs typeface="Century Schoolbook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latin typeface="Century Schoolbook"/>
                <a:cs typeface="Century Schoolbook"/>
              </a:rPr>
              <a:t>threadsPerBlock</a:t>
            </a:r>
            <a:r>
              <a:rPr lang="en-US" sz="2000" b="1" dirty="0">
                <a:solidFill>
                  <a:schemeClr val="tx2"/>
                </a:solidFill>
                <a:latin typeface="Century Schoolbook"/>
                <a:cs typeface="Century Schoolbook"/>
              </a:rPr>
              <a:t>&gt;&gt;&gt;(A, B, C);</a:t>
            </a:r>
            <a:r>
              <a:rPr lang="en-US" sz="2000" b="1" dirty="0">
                <a:solidFill>
                  <a:schemeClr val="accent4"/>
                </a:solidFill>
                <a:latin typeface="Century Schoolbook"/>
                <a:cs typeface="Century Schoolbook"/>
              </a:rPr>
              <a:t> </a:t>
            </a:r>
          </a:p>
          <a:p>
            <a:r>
              <a:rPr lang="en-US" sz="2000" dirty="0">
                <a:latin typeface="Century Schoolbook"/>
                <a:cs typeface="Century Schoolbook"/>
              </a:rPr>
              <a:t>	... </a:t>
            </a:r>
          </a:p>
          <a:p>
            <a:r>
              <a:rPr lang="en-US" sz="2000" dirty="0">
                <a:latin typeface="Century Schoolbook"/>
                <a:cs typeface="Century Schoolbook"/>
              </a:rPr>
              <a:t>}</a:t>
            </a:r>
          </a:p>
          <a:p>
            <a:endParaRPr lang="en-US" sz="2000" dirty="0">
              <a:latin typeface="Century Schoolbook"/>
              <a:cs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2987872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CUDA runtime API .Time Measurement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35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Санкт-Петербург</a:t>
            </a:r>
            <a:endParaRPr lang="en-US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0" y="620688"/>
            <a:ext cx="9144000" cy="2376264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endParaRPr lang="ru-RU" sz="2400" dirty="0"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7504" y="692696"/>
            <a:ext cx="90364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/>
              <a:t>Event</a:t>
            </a:r>
            <a:r>
              <a:rPr lang="en-US" sz="2000" dirty="0"/>
              <a:t> in CUDA is </a:t>
            </a:r>
            <a:r>
              <a:rPr lang="ru-RU" sz="2000" b="1" i="1" dirty="0" err="1"/>
              <a:t>cudaEvent_t</a:t>
            </a:r>
            <a:r>
              <a:rPr lang="en-US" sz="2000" b="1" i="1" dirty="0"/>
              <a:t> </a:t>
            </a:r>
            <a:r>
              <a:rPr lang="en-US" sz="2000" dirty="0"/>
              <a:t>object that is used for indicate “the point” of some event</a:t>
            </a:r>
            <a:r>
              <a:rPr lang="ru-RU" sz="2000" dirty="0"/>
              <a:t>. </a:t>
            </a:r>
            <a:r>
              <a:rPr lang="en-US" sz="2000" dirty="0"/>
              <a:t>It’s used for event management.</a:t>
            </a:r>
            <a:endParaRPr lang="ru-RU" sz="2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0" y="1668576"/>
            <a:ext cx="9149815" cy="280076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cudaError_t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cudaEventCreate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dirty="0">
                <a:latin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cudaEvent_t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* );</a:t>
            </a:r>
          </a:p>
          <a:p>
            <a:pPr>
              <a:spcBef>
                <a:spcPts val="1200"/>
              </a:spcBef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cudaError_t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cudaEventRecord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dirty="0">
                <a:latin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cudaEvent_t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*,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cudaStream_t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);</a:t>
            </a:r>
          </a:p>
          <a:p>
            <a:pPr>
              <a:spcBef>
                <a:spcPts val="1200"/>
              </a:spcBef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cudaError_t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cudaEventQuery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dirty="0">
                <a:latin typeface="Courier New" pitchFamily="49" charset="0"/>
              </a:rPr>
              <a:t>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cudaEvent_t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);</a:t>
            </a:r>
          </a:p>
          <a:p>
            <a:pPr>
              <a:spcBef>
                <a:spcPts val="1200"/>
              </a:spcBef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cudaError_t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cudaEventSynchronize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(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cudaEvent_t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);</a:t>
            </a:r>
          </a:p>
          <a:p>
            <a:pPr>
              <a:spcBef>
                <a:spcPts val="1200"/>
              </a:spcBef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cudaError_t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cudeEventElapsedTime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( float * time,</a:t>
            </a:r>
            <a:r>
              <a:rPr lang="ru-RU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cudaEvent_t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ru-RU" dirty="0">
                <a:latin typeface="Courier New" pitchFamily="49" charset="0"/>
                <a:cs typeface="Courier New" pitchFamily="49" charset="0"/>
              </a:rPr>
              <a:t>							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cudaEvent_t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);</a:t>
            </a:r>
          </a:p>
          <a:p>
            <a:pPr>
              <a:spcBef>
                <a:spcPts val="1200"/>
              </a:spcBef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cudaError_t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cudaEventDestroy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dirty="0">
                <a:latin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cudaEvent_t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2311354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CUDA C</a:t>
            </a:r>
            <a:r>
              <a:rPr lang="ru-RU" dirty="0">
                <a:solidFill>
                  <a:srgbClr val="FFFFFF"/>
                </a:solidFill>
              </a:rPr>
              <a:t>. </a:t>
            </a:r>
            <a:r>
              <a:rPr lang="it-IT" dirty="0">
                <a:solidFill>
                  <a:srgbClr val="FFFFFF"/>
                </a:solidFill>
              </a:rPr>
              <a:t>Vector Addition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36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Санкт-Петербург</a:t>
            </a:r>
            <a:endParaRPr lang="en-US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0" y="620688"/>
            <a:ext cx="9144000" cy="2376264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endParaRPr lang="ru-RU" sz="2400" dirty="0">
              <a:cs typeface="Arial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620688"/>
            <a:ext cx="9144000" cy="5909310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main() {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cudaEvent_t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start, stop;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cudaEventCreate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(&amp;start);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cudaEventCreate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(&amp;stop);	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gpuTime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cudaEventRecord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( start, </a:t>
            </a:r>
            <a:r>
              <a:rPr lang="ru-RU" dirty="0">
                <a:latin typeface="Courier New" pitchFamily="49" charset="0"/>
                <a:cs typeface="Courier New" pitchFamily="49" charset="0"/>
              </a:rPr>
              <a:t>0 );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r>
              <a:rPr lang="en-US" b="1" dirty="0">
                <a:solidFill>
                  <a:schemeClr val="tx2"/>
                </a:solidFill>
                <a:latin typeface="Century Schoolbook"/>
                <a:cs typeface="Century Schoolbook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vector_add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&lt;&lt;&lt;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numBlocks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threadsPerBlock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&gt;&gt;&gt;(A, B, C);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cudaEventRecord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 stop, </a:t>
            </a:r>
            <a:r>
              <a:rPr lang="ru-RU" dirty="0">
                <a:latin typeface="Courier New" pitchFamily="49" charset="0"/>
                <a:cs typeface="Courier New" pitchFamily="49" charset="0"/>
              </a:rPr>
              <a:t>0);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cudaEventSynchronize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stop) 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cudaEventElapsedTime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gpuTime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start, stop );</a:t>
            </a:r>
            <a:r>
              <a:rPr lang="ru-RU" dirty="0">
                <a:latin typeface="Courier New" pitchFamily="49" charset="0"/>
                <a:cs typeface="Courier New" pitchFamily="49" charset="0"/>
              </a:rPr>
              <a:t>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("time spent executing b</a:t>
            </a:r>
            <a:r>
              <a:rPr lang="ru-RU" dirty="0">
                <a:latin typeface="Courier New" pitchFamily="49" charset="0"/>
                <a:cs typeface="Courier New" pitchFamily="49" charset="0"/>
              </a:rPr>
              <a:t>у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the GPU: %.2f 						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millseconds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\n",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gpuTime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);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endParaRPr lang="ru-RU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cudaEventDestroy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start</a:t>
            </a:r>
            <a:r>
              <a:rPr lang="ru-RU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cudaEventDestroy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stop</a:t>
            </a:r>
            <a:r>
              <a:rPr lang="ru-RU" dirty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...</a:t>
            </a:r>
            <a:endParaRPr lang="ru-RU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entury Schoolbook"/>
              <a:cs typeface="Century Schoolbook"/>
            </a:endParaRPr>
          </a:p>
        </p:txBody>
      </p:sp>
      <p:sp>
        <p:nvSpPr>
          <p:cNvPr id="9" name="Стрелка вправо 8"/>
          <p:cNvSpPr/>
          <p:nvPr/>
        </p:nvSpPr>
        <p:spPr>
          <a:xfrm>
            <a:off x="7884368" y="5831068"/>
            <a:ext cx="936104" cy="550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7106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CUDA C</a:t>
            </a:r>
            <a:r>
              <a:rPr lang="ru-RU" dirty="0">
                <a:solidFill>
                  <a:srgbClr val="FFFFFF"/>
                </a:solidFill>
              </a:rPr>
              <a:t>. </a:t>
            </a:r>
            <a:r>
              <a:rPr lang="it-IT" dirty="0">
                <a:solidFill>
                  <a:srgbClr val="FFFFFF"/>
                </a:solidFill>
              </a:rPr>
              <a:t>Pinned-memory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37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Санкт-Петербург</a:t>
            </a:r>
            <a:endParaRPr lang="en-US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0" y="620688"/>
            <a:ext cx="9144000" cy="2376264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endParaRPr lang="ru-RU" sz="2400" dirty="0">
              <a:cs typeface="Arial"/>
            </a:endParaRPr>
          </a:p>
        </p:txBody>
      </p:sp>
      <p:pic>
        <p:nvPicPr>
          <p:cNvPr id="3074" name="Picture 2" descr="Pinned Data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" t="17261" r="3780" b="26205"/>
          <a:stretch/>
        </p:blipFill>
        <p:spPr bwMode="auto">
          <a:xfrm>
            <a:off x="396801" y="2232234"/>
            <a:ext cx="8350398" cy="282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07503" y="662574"/>
            <a:ext cx="90035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3737"/>
                </a:solidFill>
                <a:latin typeface="Trebuchet MS" panose="020B0603020202020204" pitchFamily="34" charset="0"/>
              </a:rPr>
              <a:t>Host (CPU) data allocations are </a:t>
            </a:r>
            <a:r>
              <a:rPr lang="en-US" sz="2400" dirty="0" err="1">
                <a:solidFill>
                  <a:srgbClr val="373737"/>
                </a:solidFill>
                <a:latin typeface="Trebuchet MS" panose="020B0603020202020204" pitchFamily="34" charset="0"/>
              </a:rPr>
              <a:t>pageable</a:t>
            </a:r>
            <a:r>
              <a:rPr lang="en-US" sz="2400" dirty="0">
                <a:solidFill>
                  <a:srgbClr val="373737"/>
                </a:solidFill>
                <a:latin typeface="Trebuchet MS" panose="020B0603020202020204" pitchFamily="34" charset="0"/>
              </a:rPr>
              <a:t> by default.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CUDA driver must first allocate a temporary page-locked, or “pinned”, host array, copy the host data to the pinned array, and then transfer the data from the pinned array to device memory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0" y="5699562"/>
            <a:ext cx="91110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* How to Optimize Data Transfers in CUDA C/C++:</a:t>
            </a:r>
          </a:p>
          <a:p>
            <a:r>
              <a:rPr lang="ru-RU" sz="1400" dirty="0"/>
              <a:t>https://devblogs.nvidia.com/parallelforall/how-optimize-data-transfers-cuda-cc/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39552" y="5093176"/>
            <a:ext cx="3782652" cy="646331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r>
              <a:rPr lang="en-GB" dirty="0" err="1"/>
              <a:t>malloc</a:t>
            </a:r>
            <a:r>
              <a:rPr lang="en-GB" dirty="0"/>
              <a:t>(…) and </a:t>
            </a:r>
            <a:r>
              <a:rPr lang="en-GB" dirty="0" err="1"/>
              <a:t>cudaMemcpy</a:t>
            </a:r>
            <a:r>
              <a:rPr lang="en-GB" dirty="0"/>
              <a:t> / </a:t>
            </a:r>
          </a:p>
          <a:p>
            <a:r>
              <a:rPr lang="en-US" dirty="0"/>
              <a:t>free(…)</a:t>
            </a:r>
            <a:endParaRPr lang="en-GB" b="1" kern="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964547" y="5072358"/>
            <a:ext cx="3782652" cy="646331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r>
              <a:rPr lang="en-GB" dirty="0" err="1"/>
              <a:t>cudaMallocHost</a:t>
            </a:r>
            <a:r>
              <a:rPr lang="en-GB" dirty="0"/>
              <a:t>() or </a:t>
            </a:r>
            <a:r>
              <a:rPr lang="en-GB" dirty="0" err="1"/>
              <a:t>cudaHostAlloc</a:t>
            </a:r>
            <a:r>
              <a:rPr lang="en-GB" dirty="0"/>
              <a:t>() / </a:t>
            </a:r>
            <a:r>
              <a:rPr lang="en-US" dirty="0" err="1"/>
              <a:t>cudaFreeHost</a:t>
            </a:r>
            <a:r>
              <a:rPr lang="en-US" dirty="0"/>
              <a:t>(…)</a:t>
            </a:r>
            <a:endParaRPr lang="en-GB" b="1" kern="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Двойная стрелка влево/вправо 10"/>
          <p:cNvSpPr/>
          <p:nvPr/>
        </p:nvSpPr>
        <p:spPr>
          <a:xfrm>
            <a:off x="4375094" y="5379370"/>
            <a:ext cx="536563" cy="7200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>
            <a:off x="8160862" y="5774815"/>
            <a:ext cx="936104" cy="550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7289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CUDA</a:t>
            </a:r>
            <a:r>
              <a:rPr lang="ru-RU" dirty="0">
                <a:solidFill>
                  <a:srgbClr val="FFFFFF"/>
                </a:solidFill>
              </a:rPr>
              <a:t>. </a:t>
            </a:r>
            <a:r>
              <a:rPr lang="en-US" dirty="0">
                <a:solidFill>
                  <a:srgbClr val="FFFFFF"/>
                </a:solidFill>
              </a:rPr>
              <a:t>Memory Hierarchy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38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Санкт-Петербург</a:t>
            </a:r>
            <a:endParaRPr lang="en-US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0" y="620688"/>
            <a:ext cx="9144000" cy="2376264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endParaRPr lang="ru-RU" sz="2400" dirty="0">
              <a:cs typeface="Arial"/>
            </a:endParaRPr>
          </a:p>
        </p:txBody>
      </p:sp>
      <p:graphicFrame>
        <p:nvGraphicFramePr>
          <p:cNvPr id="9" name="Group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816062"/>
              </p:ext>
            </p:extLst>
          </p:nvPr>
        </p:nvGraphicFramePr>
        <p:xfrm>
          <a:off x="179512" y="1124744"/>
          <a:ext cx="8686800" cy="277368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Memory Type</a:t>
                      </a:r>
                      <a:endParaRPr kumimoji="1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Access</a:t>
                      </a:r>
                      <a:endParaRPr kumimoji="1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Level</a:t>
                      </a:r>
                      <a:endParaRPr kumimoji="1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Speed</a:t>
                      </a:r>
                      <a:endParaRPr kumimoji="1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Localization</a:t>
                      </a:r>
                      <a:endParaRPr kumimoji="1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Registers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R/W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Per-thread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High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SM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Local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R/W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Per-thread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Low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DRAM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Shared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R/W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Per-block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High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SM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Global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R/W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Per-grid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Low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DRAM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Constant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R/O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Per-grid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High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DRAM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Texture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R/O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Per-grid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High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DRAM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8728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CUDA</a:t>
            </a:r>
            <a:r>
              <a:rPr lang="ru-RU" dirty="0">
                <a:solidFill>
                  <a:srgbClr val="FFFFFF"/>
                </a:solidFill>
              </a:rPr>
              <a:t>. </a:t>
            </a:r>
            <a:r>
              <a:rPr lang="en-US" dirty="0">
                <a:solidFill>
                  <a:srgbClr val="FFFFFF"/>
                </a:solidFill>
              </a:rPr>
              <a:t>Memory Hierarchy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39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Санкт-Петербург</a:t>
            </a:r>
            <a:endParaRPr lang="en-US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0" y="620688"/>
            <a:ext cx="9144000" cy="2376264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endParaRPr lang="ru-RU" sz="2400" dirty="0">
              <a:cs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7544" y="620688"/>
            <a:ext cx="8028383" cy="552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0869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7504" y="-189081"/>
            <a:ext cx="8229600" cy="809769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Back to PP concepts</a:t>
            </a:r>
            <a:r>
              <a:rPr lang="ru-RU" dirty="0">
                <a:solidFill>
                  <a:srgbClr val="FFFFFF"/>
                </a:solidFill>
              </a:rPr>
              <a:t>…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Saint-Petersburg</a:t>
            </a:r>
          </a:p>
        </p:txBody>
      </p:sp>
      <p:sp>
        <p:nvSpPr>
          <p:cNvPr id="14" name="Rounded Rectangle 393"/>
          <p:cNvSpPr/>
          <p:nvPr/>
        </p:nvSpPr>
        <p:spPr>
          <a:xfrm>
            <a:off x="251520" y="893406"/>
            <a:ext cx="3769033" cy="4118941"/>
          </a:xfrm>
          <a:prstGeom prst="roundRect">
            <a:avLst>
              <a:gd name="adj" fmla="val 711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8"/>
          <p:cNvSpPr/>
          <p:nvPr/>
        </p:nvSpPr>
        <p:spPr>
          <a:xfrm>
            <a:off x="221640" y="5215376"/>
            <a:ext cx="3828791" cy="75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rPr>
              <a:t>Traditional CPUs are</a:t>
            </a:r>
          </a:p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rPr>
              <a:t>not economically feasible</a:t>
            </a:r>
          </a:p>
        </p:txBody>
      </p:sp>
      <p:cxnSp>
        <p:nvCxnSpPr>
          <p:cNvPr id="16" name="Straight Connector 19"/>
          <p:cNvCxnSpPr/>
          <p:nvPr/>
        </p:nvCxnSpPr>
        <p:spPr>
          <a:xfrm flipV="1">
            <a:off x="2181751" y="1541798"/>
            <a:ext cx="0" cy="2864246"/>
          </a:xfrm>
          <a:prstGeom prst="line">
            <a:avLst/>
          </a:prstGeom>
          <a:ln w="15875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20"/>
          <p:cNvGrpSpPr/>
          <p:nvPr/>
        </p:nvGrpSpPr>
        <p:grpSpPr>
          <a:xfrm>
            <a:off x="2445762" y="1946600"/>
            <a:ext cx="1393978" cy="1963034"/>
            <a:chOff x="2638063" y="3630463"/>
            <a:chExt cx="1371272" cy="1222307"/>
          </a:xfrm>
        </p:grpSpPr>
        <p:grpSp>
          <p:nvGrpSpPr>
            <p:cNvPr id="18" name="Group 21"/>
            <p:cNvGrpSpPr/>
            <p:nvPr/>
          </p:nvGrpSpPr>
          <p:grpSpPr>
            <a:xfrm>
              <a:off x="3607340" y="3630463"/>
              <a:ext cx="125059" cy="1222307"/>
              <a:chOff x="9708269" y="1195647"/>
              <a:chExt cx="346962" cy="3391162"/>
            </a:xfrm>
          </p:grpSpPr>
          <p:pic>
            <p:nvPicPr>
              <p:cNvPr id="91" name="Picture 94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2211965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92" name="Picture 95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2720123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93" name="Picture 96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3228282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94" name="Picture 97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3736441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95" name="Picture 98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1195647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96" name="Picture 99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4244600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97" name="Picture 100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1703806"/>
                <a:ext cx="346962" cy="342209"/>
              </a:xfrm>
              <a:prstGeom prst="rect">
                <a:avLst/>
              </a:prstGeom>
            </p:spPr>
          </p:pic>
        </p:grpSp>
        <p:grpSp>
          <p:nvGrpSpPr>
            <p:cNvPr id="19" name="Group 22"/>
            <p:cNvGrpSpPr/>
            <p:nvPr/>
          </p:nvGrpSpPr>
          <p:grpSpPr>
            <a:xfrm>
              <a:off x="3745808" y="3630463"/>
              <a:ext cx="125059" cy="1222307"/>
              <a:chOff x="9708269" y="1195647"/>
              <a:chExt cx="346962" cy="3391162"/>
            </a:xfrm>
          </p:grpSpPr>
          <p:pic>
            <p:nvPicPr>
              <p:cNvPr id="84" name="Picture 87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2211965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85" name="Picture 88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2720123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86" name="Picture 89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3228282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87" name="Picture 90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3736441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88" name="Picture 91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1195647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89" name="Picture 92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4244600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90" name="Picture 93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1703806"/>
                <a:ext cx="346962" cy="342209"/>
              </a:xfrm>
              <a:prstGeom prst="rect">
                <a:avLst/>
              </a:prstGeom>
            </p:spPr>
          </p:pic>
        </p:grpSp>
        <p:grpSp>
          <p:nvGrpSpPr>
            <p:cNvPr id="20" name="Group 23"/>
            <p:cNvGrpSpPr/>
            <p:nvPr/>
          </p:nvGrpSpPr>
          <p:grpSpPr>
            <a:xfrm>
              <a:off x="3884276" y="3630463"/>
              <a:ext cx="125059" cy="1222307"/>
              <a:chOff x="9708269" y="1195647"/>
              <a:chExt cx="346962" cy="3391162"/>
            </a:xfrm>
          </p:grpSpPr>
          <p:pic>
            <p:nvPicPr>
              <p:cNvPr id="77" name="Picture 80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2211965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78" name="Picture 81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2720123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79" name="Picture 82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3228282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80" name="Picture 83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3736441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81" name="Picture 84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1195647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82" name="Picture 85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4244600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83" name="Picture 86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1703806"/>
                <a:ext cx="346962" cy="342209"/>
              </a:xfrm>
              <a:prstGeom prst="rect">
                <a:avLst/>
              </a:prstGeom>
            </p:spPr>
          </p:pic>
        </p:grpSp>
        <p:grpSp>
          <p:nvGrpSpPr>
            <p:cNvPr id="21" name="Group 24"/>
            <p:cNvGrpSpPr/>
            <p:nvPr/>
          </p:nvGrpSpPr>
          <p:grpSpPr>
            <a:xfrm>
              <a:off x="2638063" y="3630463"/>
              <a:ext cx="125059" cy="1222307"/>
              <a:chOff x="9708269" y="1195647"/>
              <a:chExt cx="346962" cy="3391162"/>
            </a:xfrm>
          </p:grpSpPr>
          <p:pic>
            <p:nvPicPr>
              <p:cNvPr id="70" name="Picture 73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2211965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71" name="Picture 74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2720123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72" name="Picture 75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3228282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73" name="Picture 76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3736441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74" name="Picture 77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1195647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75" name="Picture 78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4244600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76" name="Picture 79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1703806"/>
                <a:ext cx="346962" cy="342209"/>
              </a:xfrm>
              <a:prstGeom prst="rect">
                <a:avLst/>
              </a:prstGeom>
            </p:spPr>
          </p:pic>
        </p:grpSp>
        <p:grpSp>
          <p:nvGrpSpPr>
            <p:cNvPr id="22" name="Group 25"/>
            <p:cNvGrpSpPr/>
            <p:nvPr/>
          </p:nvGrpSpPr>
          <p:grpSpPr>
            <a:xfrm>
              <a:off x="2776531" y="3630463"/>
              <a:ext cx="125059" cy="1222307"/>
              <a:chOff x="9708269" y="1195647"/>
              <a:chExt cx="346962" cy="3391162"/>
            </a:xfrm>
          </p:grpSpPr>
          <p:pic>
            <p:nvPicPr>
              <p:cNvPr id="63" name="Picture 66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2211965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64" name="Picture 67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2720123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65" name="Picture 68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3228282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66" name="Picture 69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3736441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67" name="Picture 70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1195647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68" name="Picture 71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4244600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69" name="Picture 72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1703806"/>
                <a:ext cx="346962" cy="342209"/>
              </a:xfrm>
              <a:prstGeom prst="rect">
                <a:avLst/>
              </a:prstGeom>
            </p:spPr>
          </p:pic>
        </p:grpSp>
        <p:grpSp>
          <p:nvGrpSpPr>
            <p:cNvPr id="23" name="Group 26"/>
            <p:cNvGrpSpPr/>
            <p:nvPr/>
          </p:nvGrpSpPr>
          <p:grpSpPr>
            <a:xfrm>
              <a:off x="2914999" y="3630463"/>
              <a:ext cx="125059" cy="1222307"/>
              <a:chOff x="9708269" y="1195647"/>
              <a:chExt cx="346962" cy="3391162"/>
            </a:xfrm>
          </p:grpSpPr>
          <p:pic>
            <p:nvPicPr>
              <p:cNvPr id="56" name="Picture 59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2211965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57" name="Picture 60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2720123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58" name="Picture 61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3228282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59" name="Picture 62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3736441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60" name="Picture 63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1195647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61" name="Picture 64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4244600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62" name="Picture 65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1703806"/>
                <a:ext cx="346962" cy="342209"/>
              </a:xfrm>
              <a:prstGeom prst="rect">
                <a:avLst/>
              </a:prstGeom>
            </p:spPr>
          </p:pic>
        </p:grpSp>
        <p:grpSp>
          <p:nvGrpSpPr>
            <p:cNvPr id="24" name="Group 27"/>
            <p:cNvGrpSpPr/>
            <p:nvPr/>
          </p:nvGrpSpPr>
          <p:grpSpPr>
            <a:xfrm>
              <a:off x="3053467" y="3630463"/>
              <a:ext cx="125059" cy="1222307"/>
              <a:chOff x="9708269" y="1195647"/>
              <a:chExt cx="346962" cy="3391162"/>
            </a:xfrm>
          </p:grpSpPr>
          <p:pic>
            <p:nvPicPr>
              <p:cNvPr id="49" name="Picture 52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2211965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50" name="Picture 53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2720123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51" name="Picture 54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3228282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52" name="Picture 55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3736441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53" name="Picture 56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1195647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54" name="Picture 57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4244600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55" name="Picture 58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1703806"/>
                <a:ext cx="346962" cy="342209"/>
              </a:xfrm>
              <a:prstGeom prst="rect">
                <a:avLst/>
              </a:prstGeom>
            </p:spPr>
          </p:pic>
        </p:grpSp>
        <p:grpSp>
          <p:nvGrpSpPr>
            <p:cNvPr id="25" name="Group 28"/>
            <p:cNvGrpSpPr/>
            <p:nvPr/>
          </p:nvGrpSpPr>
          <p:grpSpPr>
            <a:xfrm>
              <a:off x="3191935" y="3630463"/>
              <a:ext cx="125059" cy="1222307"/>
              <a:chOff x="9708269" y="1195647"/>
              <a:chExt cx="346962" cy="3391162"/>
            </a:xfrm>
          </p:grpSpPr>
          <p:pic>
            <p:nvPicPr>
              <p:cNvPr id="42" name="Picture 45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2211965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43" name="Picture 46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2720124"/>
                <a:ext cx="346962" cy="342208"/>
              </a:xfrm>
              <a:prstGeom prst="rect">
                <a:avLst/>
              </a:prstGeom>
            </p:spPr>
          </p:pic>
          <p:pic>
            <p:nvPicPr>
              <p:cNvPr id="44" name="Picture 47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3228282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45" name="Picture 48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3736441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46" name="Picture 49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1195647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47" name="Picture 50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4244600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48" name="Picture 51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1703806"/>
                <a:ext cx="346962" cy="342209"/>
              </a:xfrm>
              <a:prstGeom prst="rect">
                <a:avLst/>
              </a:prstGeom>
            </p:spPr>
          </p:pic>
        </p:grpSp>
        <p:grpSp>
          <p:nvGrpSpPr>
            <p:cNvPr id="26" name="Group 29"/>
            <p:cNvGrpSpPr/>
            <p:nvPr/>
          </p:nvGrpSpPr>
          <p:grpSpPr>
            <a:xfrm>
              <a:off x="3330404" y="3630463"/>
              <a:ext cx="125059" cy="1222307"/>
              <a:chOff x="9708269" y="1195647"/>
              <a:chExt cx="346962" cy="3391162"/>
            </a:xfrm>
          </p:grpSpPr>
          <p:pic>
            <p:nvPicPr>
              <p:cNvPr id="35" name="Picture 38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2211965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36" name="Picture 39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2720123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37" name="Picture 40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3228282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38" name="Picture 41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3736441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39" name="Picture 42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1195647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40" name="Picture 43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4244600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41" name="Picture 44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1703806"/>
                <a:ext cx="346962" cy="342209"/>
              </a:xfrm>
              <a:prstGeom prst="rect">
                <a:avLst/>
              </a:prstGeom>
            </p:spPr>
          </p:pic>
        </p:grpSp>
        <p:grpSp>
          <p:nvGrpSpPr>
            <p:cNvPr id="27" name="Group 30"/>
            <p:cNvGrpSpPr/>
            <p:nvPr/>
          </p:nvGrpSpPr>
          <p:grpSpPr>
            <a:xfrm>
              <a:off x="3468872" y="3630463"/>
              <a:ext cx="125059" cy="1222307"/>
              <a:chOff x="9708269" y="1195647"/>
              <a:chExt cx="346962" cy="3391162"/>
            </a:xfrm>
          </p:grpSpPr>
          <p:pic>
            <p:nvPicPr>
              <p:cNvPr id="28" name="Picture 31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2211965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29" name="Picture 32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2720123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30" name="Picture 33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3228282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31" name="Picture 34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3736441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32" name="Picture 35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1195647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33" name="Picture 36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4244600"/>
                <a:ext cx="346962" cy="342209"/>
              </a:xfrm>
              <a:prstGeom prst="rect">
                <a:avLst/>
              </a:prstGeom>
            </p:spPr>
          </p:pic>
          <p:pic>
            <p:nvPicPr>
              <p:cNvPr id="34" name="Picture 37" descr="Hous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8269" y="1703806"/>
                <a:ext cx="346962" cy="342209"/>
              </a:xfrm>
              <a:prstGeom prst="rect">
                <a:avLst/>
              </a:prstGeom>
            </p:spPr>
          </p:pic>
        </p:grpSp>
      </p:grpSp>
      <p:sp>
        <p:nvSpPr>
          <p:cNvPr id="98" name="TextBox 97"/>
          <p:cNvSpPr txBox="1"/>
          <p:nvPr/>
        </p:nvSpPr>
        <p:spPr>
          <a:xfrm>
            <a:off x="578087" y="1485726"/>
            <a:ext cx="130997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latin typeface="Trebuchet MS" pitchFamily="34" charset="0"/>
              </a:rPr>
              <a:t>2.3 </a:t>
            </a:r>
            <a:r>
              <a:rPr lang="en-US" b="1" dirty="0" err="1">
                <a:latin typeface="Trebuchet MS" pitchFamily="34" charset="0"/>
              </a:rPr>
              <a:t>PFlops</a:t>
            </a:r>
            <a:endParaRPr lang="en-US" b="1" dirty="0">
              <a:latin typeface="Trebuchet MS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374555" y="1485726"/>
            <a:ext cx="148951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latin typeface="Trebuchet MS" pitchFamily="34" charset="0"/>
              </a:rPr>
              <a:t>7000 homes</a:t>
            </a:r>
          </a:p>
        </p:txBody>
      </p:sp>
      <p:sp>
        <p:nvSpPr>
          <p:cNvPr id="100" name="Rectangle 12"/>
          <p:cNvSpPr/>
          <p:nvPr/>
        </p:nvSpPr>
        <p:spPr>
          <a:xfrm>
            <a:off x="578087" y="4162613"/>
            <a:ext cx="1309974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latin typeface="Trebuchet MS" pitchFamily="34" charset="0"/>
              </a:rPr>
              <a:t>7.0 Megawatts</a:t>
            </a:r>
          </a:p>
        </p:txBody>
      </p:sp>
      <p:sp>
        <p:nvSpPr>
          <p:cNvPr id="101" name="Rectangle 103"/>
          <p:cNvSpPr/>
          <p:nvPr/>
        </p:nvSpPr>
        <p:spPr>
          <a:xfrm>
            <a:off x="2316017" y="4162613"/>
            <a:ext cx="146679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latin typeface="Trebuchet MS" pitchFamily="34" charset="0"/>
              </a:rPr>
              <a:t>7.0 Megawatts</a:t>
            </a:r>
          </a:p>
        </p:txBody>
      </p:sp>
      <p:pic>
        <p:nvPicPr>
          <p:cNvPr id="102" name="Picture 671" descr="http://revolution52.net/wp-content/uploads/2010/06/jaguar-1_0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4580" y="2199527"/>
            <a:ext cx="1577815" cy="1399620"/>
          </a:xfrm>
          <a:prstGeom prst="roundRect">
            <a:avLst>
              <a:gd name="adj" fmla="val 6331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12" name="Прямоугольник 11"/>
          <p:cNvSpPr/>
          <p:nvPr/>
        </p:nvSpPr>
        <p:spPr>
          <a:xfrm>
            <a:off x="4203613" y="904028"/>
            <a:ext cx="47475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Moore's law</a:t>
            </a:r>
            <a:r>
              <a:rPr lang="en-US" sz="2400" dirty="0"/>
              <a:t> isn't true any longer: It’s impossible to make reliable low-cost processors that run significantly faster</a:t>
            </a:r>
            <a:endParaRPr lang="ru-RU" sz="2400" dirty="0"/>
          </a:p>
        </p:txBody>
      </p:sp>
      <p:sp>
        <p:nvSpPr>
          <p:cNvPr id="103" name="Стрелка вниз 102"/>
          <p:cNvSpPr/>
          <p:nvPr/>
        </p:nvSpPr>
        <p:spPr>
          <a:xfrm>
            <a:off x="6156176" y="2560718"/>
            <a:ext cx="576064" cy="573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7" name="Рисунок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55" y="3220888"/>
            <a:ext cx="4338089" cy="2307321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6153492" y="2859656"/>
            <a:ext cx="1154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300000"/>
              <a:buBlip>
                <a:blip r:embed="rId6"/>
              </a:buBlip>
            </a:pP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endParaRPr lang="ru-RU" sz="24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31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CUDA</a:t>
            </a:r>
            <a:r>
              <a:rPr lang="ru-RU" dirty="0">
                <a:solidFill>
                  <a:srgbClr val="FFFFFF"/>
                </a:solidFill>
              </a:rPr>
              <a:t>. </a:t>
            </a:r>
            <a:r>
              <a:rPr lang="en-US" dirty="0">
                <a:solidFill>
                  <a:srgbClr val="FFFFFF"/>
                </a:solidFill>
              </a:rPr>
              <a:t>Memory Hierarchy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40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Санкт-Петербург</a:t>
            </a:r>
            <a:endParaRPr lang="en-US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0" y="620688"/>
            <a:ext cx="9144000" cy="2376264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endParaRPr lang="ru-RU" sz="2400" dirty="0">
              <a:cs typeface="Arial"/>
            </a:endParaRPr>
          </a:p>
        </p:txBody>
      </p:sp>
      <p:graphicFrame>
        <p:nvGraphicFramePr>
          <p:cNvPr id="9" name="Group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670771"/>
              </p:ext>
            </p:extLst>
          </p:nvPr>
        </p:nvGraphicFramePr>
        <p:xfrm>
          <a:off x="179512" y="1124744"/>
          <a:ext cx="8686800" cy="277368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Memory Type</a:t>
                      </a:r>
                      <a:endParaRPr kumimoji="1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Access</a:t>
                      </a:r>
                      <a:endParaRPr kumimoji="1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Level</a:t>
                      </a:r>
                      <a:endParaRPr kumimoji="1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Speed</a:t>
                      </a:r>
                      <a:endParaRPr kumimoji="1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Localization</a:t>
                      </a:r>
                      <a:endParaRPr kumimoji="1" lang="ru-RU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Registers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R/W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Per-thread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High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SM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Local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R/W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Per-thread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Low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DRAM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Shared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R/W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Per-block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High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SM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Global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R/W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Per-grid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Low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DRAM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Constant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R/O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Per-grid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High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DRAM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Texture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R/O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Per-grid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High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DRAM</a:t>
                      </a:r>
                      <a:endParaRPr kumimoji="1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100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Sample. Matrix Multiplication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41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Санкт-Петербург</a:t>
            </a:r>
            <a:endParaRPr lang="en-US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0" y="620688"/>
            <a:ext cx="9144000" cy="2376264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endParaRPr lang="ru-RU" sz="2400" dirty="0">
              <a:cs typeface="Arial"/>
            </a:endParaRPr>
          </a:p>
        </p:txBody>
      </p:sp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822767"/>
              </p:ext>
            </p:extLst>
          </p:nvPr>
        </p:nvGraphicFramePr>
        <p:xfrm>
          <a:off x="4401300" y="1760574"/>
          <a:ext cx="2604995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Формула" r:id="rId3" imgW="1040948" imgH="431613" progId="Equation.3">
                  <p:embed/>
                </p:oleObj>
              </mc:Choice>
              <mc:Fallback>
                <p:oleObj name="Формула" r:id="rId3" imgW="1040948" imgH="431613" progId="Equation.3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1300" y="1760574"/>
                        <a:ext cx="2604995" cy="10801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Группа 10"/>
          <p:cNvGrpSpPr/>
          <p:nvPr/>
        </p:nvGrpSpPr>
        <p:grpSpPr>
          <a:xfrm>
            <a:off x="4572000" y="1556792"/>
            <a:ext cx="4320480" cy="3745136"/>
            <a:chOff x="4572000" y="1340768"/>
            <a:chExt cx="4320480" cy="3745136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7092280" y="1340768"/>
              <a:ext cx="1800200" cy="1624246"/>
              <a:chOff x="6588224" y="1444714"/>
              <a:chExt cx="1800200" cy="1624246"/>
            </a:xfrm>
          </p:grpSpPr>
          <p:sp>
            <p:nvSpPr>
              <p:cNvPr id="32" name="Прямоугольник 31"/>
              <p:cNvSpPr/>
              <p:nvPr/>
            </p:nvSpPr>
            <p:spPr>
              <a:xfrm>
                <a:off x="6588224" y="1484784"/>
                <a:ext cx="1800200" cy="158417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609710" y="1444714"/>
                <a:ext cx="3385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Courier New" pitchFamily="49" charset="0"/>
                    <a:cs typeface="Courier New" pitchFamily="49" charset="0"/>
                  </a:rPr>
                  <a:t>B</a:t>
                </a:r>
                <a:endParaRPr lang="ru-RU" sz="2000" b="1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grpSp>
          <p:nvGrpSpPr>
            <p:cNvPr id="13" name="Группа 12"/>
            <p:cNvGrpSpPr/>
            <p:nvPr/>
          </p:nvGrpSpPr>
          <p:grpSpPr>
            <a:xfrm>
              <a:off x="7092280" y="3460938"/>
              <a:ext cx="1800200" cy="1624246"/>
              <a:chOff x="6588224" y="1444714"/>
              <a:chExt cx="1800200" cy="1624246"/>
            </a:xfrm>
          </p:grpSpPr>
          <p:sp>
            <p:nvSpPr>
              <p:cNvPr id="30" name="Прямоугольник 29"/>
              <p:cNvSpPr/>
              <p:nvPr/>
            </p:nvSpPr>
            <p:spPr>
              <a:xfrm>
                <a:off x="6588224" y="1484784"/>
                <a:ext cx="1800200" cy="158417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609710" y="1444714"/>
                <a:ext cx="3385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Courier New" pitchFamily="49" charset="0"/>
                    <a:cs typeface="Courier New" pitchFamily="49" charset="0"/>
                  </a:rPr>
                  <a:t>C</a:t>
                </a:r>
                <a:endParaRPr lang="ru-RU" sz="2000" b="1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grpSp>
          <p:nvGrpSpPr>
            <p:cNvPr id="14" name="Группа 13"/>
            <p:cNvGrpSpPr/>
            <p:nvPr/>
          </p:nvGrpSpPr>
          <p:grpSpPr>
            <a:xfrm>
              <a:off x="4572000" y="3461658"/>
              <a:ext cx="1800200" cy="1624246"/>
              <a:chOff x="6588224" y="1444714"/>
              <a:chExt cx="1800200" cy="1624246"/>
            </a:xfrm>
          </p:grpSpPr>
          <p:sp>
            <p:nvSpPr>
              <p:cNvPr id="28" name="Прямоугольник 27"/>
              <p:cNvSpPr/>
              <p:nvPr/>
            </p:nvSpPr>
            <p:spPr>
              <a:xfrm>
                <a:off x="6588224" y="1484784"/>
                <a:ext cx="1800200" cy="158417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609710" y="1444714"/>
                <a:ext cx="3385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Courier New" pitchFamily="49" charset="0"/>
                    <a:cs typeface="Courier New" pitchFamily="49" charset="0"/>
                  </a:rPr>
                  <a:t>A</a:t>
                </a:r>
                <a:endParaRPr lang="ru-RU" sz="2000" b="1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grpSp>
          <p:nvGrpSpPr>
            <p:cNvPr id="15" name="Группа 14"/>
            <p:cNvGrpSpPr/>
            <p:nvPr/>
          </p:nvGrpSpPr>
          <p:grpSpPr>
            <a:xfrm>
              <a:off x="7992380" y="1391724"/>
              <a:ext cx="468052" cy="1584176"/>
              <a:chOff x="7992380" y="1380838"/>
              <a:chExt cx="468052" cy="1584176"/>
            </a:xfrm>
          </p:grpSpPr>
          <p:sp>
            <p:nvSpPr>
              <p:cNvPr id="26" name="Прямоугольник 25"/>
              <p:cNvSpPr/>
              <p:nvPr/>
            </p:nvSpPr>
            <p:spPr>
              <a:xfrm>
                <a:off x="7992380" y="1380838"/>
                <a:ext cx="396044" cy="158417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000050" y="1916832"/>
                <a:ext cx="460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Courier New" pitchFamily="49" charset="0"/>
                    <a:cs typeface="Courier New" pitchFamily="49" charset="0"/>
                  </a:rPr>
                  <a:t>B’</a:t>
                </a:r>
                <a:endParaRPr lang="ru-RU" b="1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grpSp>
          <p:nvGrpSpPr>
            <p:cNvPr id="16" name="Группа 15"/>
            <p:cNvGrpSpPr/>
            <p:nvPr/>
          </p:nvGrpSpPr>
          <p:grpSpPr>
            <a:xfrm rot="16200000">
              <a:off x="5274083" y="3483011"/>
              <a:ext cx="396044" cy="1800200"/>
              <a:chOff x="7992380" y="1380838"/>
              <a:chExt cx="396044" cy="1584176"/>
            </a:xfrm>
          </p:grpSpPr>
          <p:sp>
            <p:nvSpPr>
              <p:cNvPr id="24" name="Прямоугольник 23"/>
              <p:cNvSpPr/>
              <p:nvPr/>
            </p:nvSpPr>
            <p:spPr>
              <a:xfrm>
                <a:off x="7992380" y="1380838"/>
                <a:ext cx="396044" cy="158417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 rot="5400000">
                <a:off x="7993650" y="1978737"/>
                <a:ext cx="405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Courier New" pitchFamily="49" charset="0"/>
                    <a:cs typeface="Courier New" pitchFamily="49" charset="0"/>
                  </a:rPr>
                  <a:t>A’</a:t>
                </a:r>
                <a:endParaRPr lang="ru-RU" b="1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grpSp>
          <p:nvGrpSpPr>
            <p:cNvPr id="17" name="Группа 16"/>
            <p:cNvGrpSpPr/>
            <p:nvPr/>
          </p:nvGrpSpPr>
          <p:grpSpPr>
            <a:xfrm rot="16200000">
              <a:off x="8028416" y="4149112"/>
              <a:ext cx="396044" cy="467988"/>
              <a:chOff x="7992380" y="1380838"/>
              <a:chExt cx="396044" cy="1872253"/>
            </a:xfrm>
          </p:grpSpPr>
          <p:sp>
            <p:nvSpPr>
              <p:cNvPr id="22" name="Прямоугольник 21"/>
              <p:cNvSpPr/>
              <p:nvPr/>
            </p:nvSpPr>
            <p:spPr>
              <a:xfrm>
                <a:off x="7992380" y="1380838"/>
                <a:ext cx="396044" cy="158417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 rot="5400000">
                <a:off x="7275305" y="2147513"/>
                <a:ext cx="1841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Courier New" pitchFamily="49" charset="0"/>
                    <a:cs typeface="Courier New" pitchFamily="49" charset="0"/>
                  </a:rPr>
                  <a:t>C’</a:t>
                </a:r>
                <a:endParaRPr lang="ru-RU" b="1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cxnSp>
          <p:nvCxnSpPr>
            <p:cNvPr id="18" name="Прямая соединительная линия 17"/>
            <p:cNvCxnSpPr/>
            <p:nvPr/>
          </p:nvCxnSpPr>
          <p:spPr>
            <a:xfrm>
              <a:off x="6372200" y="4185083"/>
              <a:ext cx="1620180" cy="0"/>
            </a:xfrm>
            <a:prstGeom prst="line">
              <a:avLst/>
            </a:prstGeom>
            <a:ln w="19050">
              <a:solidFill>
                <a:schemeClr val="accent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/>
            <p:nvPr/>
          </p:nvCxnSpPr>
          <p:spPr>
            <a:xfrm>
              <a:off x="6372200" y="4581128"/>
              <a:ext cx="1620180" cy="0"/>
            </a:xfrm>
            <a:prstGeom prst="line">
              <a:avLst/>
            </a:prstGeom>
            <a:ln w="19050">
              <a:solidFill>
                <a:schemeClr val="accent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>
              <a:off x="7992380" y="2965014"/>
              <a:ext cx="0" cy="1212530"/>
            </a:xfrm>
            <a:prstGeom prst="line">
              <a:avLst/>
            </a:prstGeom>
            <a:ln w="19050">
              <a:solidFill>
                <a:schemeClr val="accent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/>
            <p:nvPr/>
          </p:nvCxnSpPr>
          <p:spPr>
            <a:xfrm>
              <a:off x="8388424" y="2958322"/>
              <a:ext cx="0" cy="1212530"/>
            </a:xfrm>
            <a:prstGeom prst="line">
              <a:avLst/>
            </a:prstGeom>
            <a:ln w="19050">
              <a:solidFill>
                <a:schemeClr val="accent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Прямая соединительная линия 33"/>
          <p:cNvCxnSpPr/>
          <p:nvPr/>
        </p:nvCxnSpPr>
        <p:spPr>
          <a:xfrm>
            <a:off x="4572000" y="4437112"/>
            <a:ext cx="1800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8028384" y="1619354"/>
            <a:ext cx="0" cy="152161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8111278" y="1628800"/>
            <a:ext cx="0" cy="152161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8222636" y="1628800"/>
            <a:ext cx="0" cy="152161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8316416" y="1628800"/>
            <a:ext cx="0" cy="152161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8000050" y="4437112"/>
            <a:ext cx="38837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Прямоугольник 39"/>
          <p:cNvSpPr/>
          <p:nvPr/>
        </p:nvSpPr>
        <p:spPr>
          <a:xfrm>
            <a:off x="10103" y="881530"/>
            <a:ext cx="4482345" cy="496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400" dirty="0">
                <a:cs typeface="Arial"/>
              </a:rPr>
              <a:t>Consider 2 matrices </a:t>
            </a:r>
            <a:r>
              <a:rPr kumimoji="1" lang="en-US" sz="2400" i="1" dirty="0">
                <a:cs typeface="Arial"/>
              </a:rPr>
              <a:t>A</a:t>
            </a:r>
            <a:r>
              <a:rPr kumimoji="1" lang="en-US" sz="2400" dirty="0">
                <a:cs typeface="Arial"/>
              </a:rPr>
              <a:t> </a:t>
            </a:r>
            <a:r>
              <a:rPr kumimoji="1" lang="ru-RU" sz="2400" dirty="0">
                <a:cs typeface="Arial"/>
              </a:rPr>
              <a:t>и </a:t>
            </a:r>
            <a:r>
              <a:rPr kumimoji="1" lang="en-US" sz="2400" i="1" dirty="0">
                <a:cs typeface="Arial"/>
              </a:rPr>
              <a:t>B</a:t>
            </a:r>
            <a:r>
              <a:rPr kumimoji="1" lang="ru-RU" sz="2400" dirty="0">
                <a:cs typeface="Arial"/>
              </a:rPr>
              <a:t> </a:t>
            </a:r>
            <a:r>
              <a:rPr kumimoji="1" lang="en-US" sz="2400" dirty="0">
                <a:cs typeface="Arial"/>
              </a:rPr>
              <a:t>with (</a:t>
            </a:r>
            <a:r>
              <a:rPr kumimoji="1" lang="en-US" sz="2400" i="1" dirty="0">
                <a:cs typeface="Arial"/>
              </a:rPr>
              <a:t>N*N) size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400" dirty="0">
                <a:cs typeface="Arial"/>
              </a:rPr>
              <a:t>Each block calculates a part of result matrix C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400" dirty="0">
                <a:cs typeface="Arial"/>
              </a:rPr>
              <a:t>Each thread in block calculates 1 element in this part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kumimoji="1" lang="en-US" sz="2400" dirty="0">
              <a:cs typeface="Arial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400" dirty="0">
                <a:cs typeface="Arial"/>
              </a:rPr>
              <a:t>To simplify: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>
                <a:cs typeface="Arial"/>
              </a:rPr>
              <a:t>N = 2048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 err="1">
                <a:cs typeface="Arial"/>
              </a:rPr>
              <a:t>Block_size</a:t>
            </a:r>
            <a:r>
              <a:rPr kumimoji="1" lang="en-US" sz="2000" i="1" dirty="0">
                <a:cs typeface="Arial"/>
              </a:rPr>
              <a:t> = 32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>
                <a:cs typeface="Arial"/>
              </a:rPr>
              <a:t>Each matrix is 1D array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kumimoji="1" lang="ru-RU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225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41 -7.40741E-7 L 0.28541 -7.40741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7.40741E-7 L -1.38889E-6 0.3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8.33333E-7 0.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7037E-7 L 4.44444E-6 0.3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1.38889E-6 0.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Matrix Multiplication. Kernel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42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10" name="Содержимое 3"/>
          <p:cNvSpPr txBox="1">
            <a:spLocks/>
          </p:cNvSpPr>
          <p:nvPr/>
        </p:nvSpPr>
        <p:spPr>
          <a:xfrm>
            <a:off x="0" y="620688"/>
            <a:ext cx="9144000" cy="5632311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pPr marL="0">
              <a:buFontTx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BLOCK_SIZE 32</a:t>
            </a:r>
          </a:p>
          <a:p>
            <a:pPr marL="0">
              <a:buFontTx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N 2048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>
              <a:buFontTx/>
              <a:buNone/>
            </a:pPr>
            <a:r>
              <a:rPr 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ru-RU" sz="2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</a:t>
            </a:r>
            <a:r>
              <a:rPr 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matMult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ru-R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a, </a:t>
            </a:r>
            <a:r>
              <a:rPr lang="ru-R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b, </a:t>
            </a:r>
            <a:r>
              <a:rPr lang="ru-R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n, </a:t>
            </a:r>
            <a:r>
              <a:rPr lang="ru-R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c ) </a:t>
            </a:r>
          </a:p>
          <a:p>
            <a:pPr marL="0">
              <a:buFontTx/>
              <a:buNone/>
            </a:pP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marL="0">
              <a:buFontTx/>
              <a:buNone/>
            </a:pP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>
              <a:buFontTx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by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>
              <a:buFontTx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>
              <a:buFontTx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>
              <a:buFontTx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float sum = 0.0f;</a:t>
            </a:r>
          </a:p>
          <a:p>
            <a:pPr marL="0">
              <a:buFontTx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n * BLOCK_SIZE * by + n *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>
              <a:buFontTx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BLOCK_SIZE *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>
              <a:buFontTx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>
              <a:buFontTx/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>
              <a:buFontTx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for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k = 0; k &lt; n; k++)</a:t>
            </a:r>
          </a:p>
          <a:p>
            <a:pPr marL="0">
              <a:buFontTx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sum += a[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k] * b[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k*n];</a:t>
            </a:r>
          </a:p>
          <a:p>
            <a:pPr marL="0">
              <a:buFontTx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c[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 = sum;</a:t>
            </a:r>
          </a:p>
          <a:p>
            <a:pPr marL="0">
              <a:buFontTx/>
              <a:buNone/>
            </a:pP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677544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Matrix Multiplication. Main ()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43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10" name="Содержимое 3"/>
          <p:cNvSpPr txBox="1">
            <a:spLocks/>
          </p:cNvSpPr>
          <p:nvPr/>
        </p:nvSpPr>
        <p:spPr>
          <a:xfrm>
            <a:off x="0" y="620688"/>
            <a:ext cx="9144000" cy="5355312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numBytes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N * N *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(float); 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//define memory size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>
              <a:buFontTx/>
              <a:buNone/>
            </a:pP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allocate host memory</a:t>
            </a:r>
          </a:p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*)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(N * N *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));;</a:t>
            </a:r>
          </a:p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*)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(N * N *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));;</a:t>
            </a:r>
          </a:p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*)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(N * N *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));;</a:t>
            </a:r>
          </a:p>
          <a:p>
            <a:pPr marL="0">
              <a:buNone/>
            </a:pP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matrix*/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</a:p>
          <a:p>
            <a:pPr marL="0">
              <a:buNone/>
            </a:pP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//assign variable for device</a:t>
            </a:r>
          </a:p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   float *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 	float *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>
              <a:buFontTx/>
              <a:buNone/>
            </a:pP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allocate device memory</a:t>
            </a:r>
          </a:p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cudaMalloc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**)&amp;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numBytes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cudaMalloc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**)&amp;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numBytes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cudaMalloc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**)&amp;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numBytes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>
              <a:buFontTx/>
              <a:buNone/>
            </a:pP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set kernel launch configuration</a:t>
            </a:r>
          </a:p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dim3 threads(BLOCK_SIZE, BLOCK_SIZE);</a:t>
            </a:r>
          </a:p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dim3 blocks(N / BLOCK_SIZE, N / BLOCK_SIZE);  	  </a:t>
            </a:r>
          </a:p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/*...*/</a:t>
            </a:r>
          </a:p>
          <a:p>
            <a:pPr marL="0">
              <a:buFontTx/>
              <a:buNone/>
            </a:pP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//copy data from host to device</a:t>
            </a:r>
          </a:p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numBytes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cudaMemcpyHostToDevice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numBytes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cudaMemcpyHostToDevice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41407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Matrix Multiplication. Main ()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44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10" name="Содержимое 3"/>
          <p:cNvSpPr txBox="1">
            <a:spLocks/>
          </p:cNvSpPr>
          <p:nvPr/>
        </p:nvSpPr>
        <p:spPr>
          <a:xfrm>
            <a:off x="0" y="620688"/>
            <a:ext cx="9144000" cy="4801314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pPr marL="0">
              <a:buFontTx/>
              <a:buNone/>
            </a:pP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//kernel launch</a:t>
            </a:r>
          </a:p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matMult_Global_mem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&lt;&lt;&lt;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blocks,threads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N,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>
              <a:buFontTx/>
              <a:buNone/>
            </a:pP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//copy data from device to host</a:t>
            </a:r>
          </a:p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numBytes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cudaMemcpyDeviceToHost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/*...*/</a:t>
            </a:r>
          </a:p>
          <a:p>
            <a:pPr marL="0">
              <a:buFontTx/>
              <a:buNone/>
            </a:pP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//memory free</a:t>
            </a:r>
          </a:p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cudaFree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cudaFree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cudaFree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>
              <a:buFontTx/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free(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free(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free(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>
              <a:buFontTx/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0;</a:t>
            </a:r>
          </a:p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val="628025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Matrix Multiplication. Global memory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45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" y="620688"/>
            <a:ext cx="8892480" cy="356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400" dirty="0">
                <a:cs typeface="Arial"/>
              </a:rPr>
              <a:t>Sequential code: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400" i="1" dirty="0">
                <a:cs typeface="Arial"/>
              </a:rPr>
              <a:t>CPU: Intel Core i7 58-20K 3,3 GHz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400" i="1" dirty="0">
                <a:cs typeface="Arial"/>
              </a:rPr>
              <a:t>Dram: 16 GB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400" i="1" dirty="0">
                <a:cs typeface="Arial"/>
              </a:rPr>
              <a:t>GPU code: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400" i="1" dirty="0">
                <a:cs typeface="Arial"/>
              </a:rPr>
              <a:t>Name :GeForce GTX 960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400" i="1" dirty="0">
                <a:cs typeface="Arial"/>
              </a:rPr>
              <a:t>Compute capability : 5.2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1" lang="en-US" sz="2400" i="1" dirty="0">
              <a:cs typeface="Arial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1" lang="en-US" sz="2400" i="1" dirty="0">
              <a:cs typeface="Arial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977505"/>
              </p:ext>
            </p:extLst>
          </p:nvPr>
        </p:nvGraphicFramePr>
        <p:xfrm>
          <a:off x="4355976" y="1844824"/>
          <a:ext cx="4176464" cy="171220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Execution</a:t>
                      </a:r>
                      <a:r>
                        <a:rPr lang="en-US" baseline="0" dirty="0"/>
                        <a:t> Time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Rate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sz="1800" dirty="0">
                          <a:cs typeface="Arial"/>
                        </a:rPr>
                        <a:t>Sequential code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69773,2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-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Global Memory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3230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21,6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196" name="Picture 4" descr="Картинки по запросу смайлы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936" y="2996952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0" y="3862555"/>
            <a:ext cx="9144000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400" b="1" i="1" u="sng" dirty="0">
                <a:cs typeface="Arial"/>
              </a:rPr>
              <a:t>BUT </a:t>
            </a:r>
            <a:r>
              <a:rPr kumimoji="1" lang="en-US" sz="2400" i="1" dirty="0">
                <a:cs typeface="Arial"/>
              </a:rPr>
              <a:t>: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400" dirty="0">
                <a:cs typeface="Courier New" pitchFamily="49" charset="0"/>
              </a:rPr>
              <a:t>Each element (thread)</a:t>
            </a:r>
            <a:r>
              <a:rPr kumimoji="1" lang="ru-RU" sz="2400" dirty="0">
                <a:cs typeface="Courier New" pitchFamily="49" charset="0"/>
              </a:rPr>
              <a:t> </a:t>
            </a:r>
          </a:p>
          <a:p>
            <a:pPr marL="1200150" lvl="2" indent="-285750">
              <a:spcBef>
                <a:spcPct val="20000"/>
              </a:spcBef>
              <a:buFont typeface="Courier New" pitchFamily="49" charset="0"/>
              <a:buChar char="o"/>
            </a:pPr>
            <a:r>
              <a:rPr kumimoji="1" lang="ru-RU" sz="2000" dirty="0">
                <a:cs typeface="Courier New" pitchFamily="49" charset="0"/>
              </a:rPr>
              <a:t>2*</a:t>
            </a:r>
            <a:r>
              <a:rPr kumimoji="1" lang="en-US" sz="2000" dirty="0">
                <a:cs typeface="Courier New" pitchFamily="49" charset="0"/>
              </a:rPr>
              <a:t>N</a:t>
            </a:r>
            <a:r>
              <a:rPr kumimoji="1" lang="ru-RU" sz="2000" dirty="0">
                <a:cs typeface="Courier New" pitchFamily="49" charset="0"/>
              </a:rPr>
              <a:t> </a:t>
            </a:r>
            <a:r>
              <a:rPr kumimoji="1" lang="en-US" sz="2000" dirty="0">
                <a:cs typeface="Courier New" pitchFamily="49" charset="0"/>
              </a:rPr>
              <a:t>arithmetic operations</a:t>
            </a:r>
          </a:p>
          <a:p>
            <a:pPr marL="1200150" lvl="2" indent="-285750">
              <a:spcBef>
                <a:spcPct val="20000"/>
              </a:spcBef>
              <a:buFont typeface="Courier New" pitchFamily="49" charset="0"/>
              <a:buChar char="o"/>
            </a:pPr>
            <a:r>
              <a:rPr kumimoji="1" lang="en-US" sz="2000" dirty="0">
                <a:cs typeface="Courier New" pitchFamily="49" charset="0"/>
              </a:rPr>
              <a:t>2*N</a:t>
            </a:r>
            <a:r>
              <a:rPr kumimoji="1" lang="ru-RU" sz="2000" dirty="0">
                <a:cs typeface="Courier New" pitchFamily="49" charset="0"/>
              </a:rPr>
              <a:t> </a:t>
            </a:r>
            <a:r>
              <a:rPr kumimoji="1" lang="en-US" sz="2000" dirty="0">
                <a:cs typeface="Courier New" pitchFamily="49" charset="0"/>
              </a:rPr>
              <a:t>accesses to global memory</a:t>
            </a:r>
            <a:endParaRPr kumimoji="1" lang="ru-RU" sz="2000" dirty="0">
              <a:cs typeface="Courier New" pitchFamily="49" charset="0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400" i="1" dirty="0">
                <a:cs typeface="Courier New" pitchFamily="49" charset="0"/>
              </a:rPr>
              <a:t>Global Memory has a </a:t>
            </a:r>
            <a:r>
              <a:rPr kumimoji="1" lang="en-US" sz="2400" b="1" i="1" dirty="0">
                <a:cs typeface="Courier New" pitchFamily="49" charset="0"/>
              </a:rPr>
              <a:t>low</a:t>
            </a:r>
            <a:r>
              <a:rPr kumimoji="1" lang="en-US" sz="2400" i="1" dirty="0">
                <a:cs typeface="Courier New" pitchFamily="49" charset="0"/>
              </a:rPr>
              <a:t> access speed (200-400 clock cycles)</a:t>
            </a:r>
            <a:endParaRPr kumimoji="1" lang="ru-RU" sz="2400" dirty="0"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07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CUDA</a:t>
            </a:r>
            <a:r>
              <a:rPr lang="ru-RU" dirty="0">
                <a:solidFill>
                  <a:srgbClr val="FFFFFF"/>
                </a:solidFill>
              </a:rPr>
              <a:t>. </a:t>
            </a:r>
            <a:r>
              <a:rPr lang="en-US" dirty="0">
                <a:solidFill>
                  <a:srgbClr val="FFFFFF"/>
                </a:solidFill>
              </a:rPr>
              <a:t>Shared memory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46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Санкт-Петербург</a:t>
            </a:r>
            <a:endParaRPr lang="en-US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0" y="620688"/>
            <a:ext cx="9144000" cy="2376264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endParaRPr lang="ru-RU" sz="2400" dirty="0">
              <a:cs typeface="Arial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179" y="620688"/>
            <a:ext cx="914472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is much faster than global memory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 allocated per thread block, so all threads in the block have access to the same shared memory.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Threads can access data in shared memory loaded from global memory by other threads within the same thread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sharing data between threads, we need to be careful to avoid race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000000"/>
                </a:solidFill>
              </a:rPr>
              <a:t>Usage pattern</a:t>
            </a:r>
            <a:br>
              <a:rPr lang="en-US" sz="2400" dirty="0">
                <a:solidFill>
                  <a:srgbClr val="000000"/>
                </a:solidFill>
              </a:rPr>
            </a:br>
            <a:br>
              <a:rPr lang="en-US" sz="2400" dirty="0">
                <a:solidFill>
                  <a:srgbClr val="000000"/>
                </a:solidFill>
              </a:rPr>
            </a:br>
            <a:endParaRPr lang="ru-RU" sz="2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8222" y="3313118"/>
            <a:ext cx="918044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	__shared__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dSt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[32];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	__shared__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float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dSum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0" y="4045507"/>
            <a:ext cx="9180444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	extern __shared__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dDyn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[];</a:t>
            </a:r>
          </a:p>
        </p:txBody>
      </p:sp>
      <p:sp>
        <p:nvSpPr>
          <p:cNvPr id="12" name="Содержимое 3"/>
          <p:cNvSpPr txBox="1">
            <a:spLocks/>
          </p:cNvSpPr>
          <p:nvPr/>
        </p:nvSpPr>
        <p:spPr>
          <a:xfrm>
            <a:off x="36512" y="4725144"/>
            <a:ext cx="9144000" cy="1477328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/*Load data from Global memory*/</a:t>
            </a:r>
          </a:p>
          <a:p>
            <a:pPr marL="0">
              <a:buNone/>
            </a:pPr>
            <a:r>
              <a:rPr lang="en-US" sz="1800" i="1" dirty="0">
                <a:solidFill>
                  <a:schemeClr val="tx2">
                    <a:lumMod val="75000"/>
                  </a:schemeClr>
                </a:solidFill>
              </a:rPr>
              <a:t>__</a:t>
            </a:r>
            <a:r>
              <a:rPr lang="en-US" sz="1800" i="1" dirty="0" err="1">
                <a:solidFill>
                  <a:schemeClr val="tx2">
                    <a:lumMod val="75000"/>
                  </a:schemeClr>
                </a:solidFill>
              </a:rPr>
              <a:t>syncthreads</a:t>
            </a:r>
            <a:r>
              <a:rPr lang="en-US" sz="1800" i="1" dirty="0">
                <a:solidFill>
                  <a:schemeClr val="tx2">
                    <a:lumMod val="75000"/>
                  </a:schemeClr>
                </a:solidFill>
              </a:rPr>
              <a:t>()</a:t>
            </a:r>
          </a:p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/* some calculations */</a:t>
            </a:r>
          </a:p>
          <a:p>
            <a:pPr marL="0">
              <a:buNone/>
            </a:pPr>
            <a:r>
              <a:rPr lang="en-US" sz="1800" i="1" dirty="0">
                <a:solidFill>
                  <a:schemeClr val="tx2">
                    <a:lumMod val="75000"/>
                  </a:schemeClr>
                </a:solidFill>
              </a:rPr>
              <a:t>__</a:t>
            </a:r>
            <a:r>
              <a:rPr lang="en-US" sz="1800" i="1" dirty="0" err="1">
                <a:solidFill>
                  <a:schemeClr val="tx2">
                    <a:lumMod val="75000"/>
                  </a:schemeClr>
                </a:solidFill>
              </a:rPr>
              <a:t>syncthreads</a:t>
            </a:r>
            <a:r>
              <a:rPr lang="en-US" sz="1800" i="1" dirty="0">
                <a:solidFill>
                  <a:schemeClr val="tx2">
                    <a:lumMod val="75000"/>
                  </a:schemeClr>
                </a:solidFill>
              </a:rPr>
              <a:t>()</a:t>
            </a:r>
          </a:p>
          <a:p>
            <a:pPr marL="0">
              <a:buFontTx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/* write result to global memory */  </a:t>
            </a:r>
          </a:p>
        </p:txBody>
      </p:sp>
    </p:spTree>
    <p:extLst>
      <p:ext uri="{BB962C8B-B14F-4D97-AF65-F5344CB8AC3E}">
        <p14:creationId xmlns:p14="http://schemas.microsoft.com/office/powerpoint/2010/main" val="705561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Matrix Multiplication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47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620688"/>
            <a:ext cx="68042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During the calculation of the matrix C’ is constantly used the same elements from matrices A and B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Repeatedly read from the global memory</a:t>
            </a:r>
            <a:endParaRPr lang="ru-RU" sz="2400" dirty="0"/>
          </a:p>
        </p:txBody>
      </p:sp>
      <p:grpSp>
        <p:nvGrpSpPr>
          <p:cNvPr id="41" name="Группа 40"/>
          <p:cNvGrpSpPr/>
          <p:nvPr/>
        </p:nvGrpSpPr>
        <p:grpSpPr>
          <a:xfrm>
            <a:off x="4572000" y="1340768"/>
            <a:ext cx="4320480" cy="3745136"/>
            <a:chOff x="4572000" y="1340768"/>
            <a:chExt cx="4320480" cy="3745136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7092280" y="1340768"/>
              <a:ext cx="1800200" cy="1624246"/>
              <a:chOff x="6588224" y="1444714"/>
              <a:chExt cx="1800200" cy="1624246"/>
            </a:xfrm>
          </p:grpSpPr>
          <p:sp>
            <p:nvSpPr>
              <p:cNvPr id="8" name="Прямоугольник 7"/>
              <p:cNvSpPr/>
              <p:nvPr/>
            </p:nvSpPr>
            <p:spPr>
              <a:xfrm>
                <a:off x="6588224" y="1484784"/>
                <a:ext cx="1800200" cy="158417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609710" y="1444714"/>
                <a:ext cx="3385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Courier New" pitchFamily="49" charset="0"/>
                    <a:cs typeface="Courier New" pitchFamily="49" charset="0"/>
                  </a:rPr>
                  <a:t>B</a:t>
                </a:r>
                <a:endParaRPr lang="ru-RU" sz="2000" b="1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grpSp>
          <p:nvGrpSpPr>
            <p:cNvPr id="12" name="Группа 11"/>
            <p:cNvGrpSpPr/>
            <p:nvPr/>
          </p:nvGrpSpPr>
          <p:grpSpPr>
            <a:xfrm>
              <a:off x="7092280" y="3460938"/>
              <a:ext cx="1800200" cy="1624246"/>
              <a:chOff x="6588224" y="1444714"/>
              <a:chExt cx="1800200" cy="1624246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6588224" y="1484784"/>
                <a:ext cx="1800200" cy="158417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609710" y="1444714"/>
                <a:ext cx="3385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Courier New" pitchFamily="49" charset="0"/>
                    <a:cs typeface="Courier New" pitchFamily="49" charset="0"/>
                  </a:rPr>
                  <a:t>C</a:t>
                </a:r>
                <a:endParaRPr lang="ru-RU" sz="2000" b="1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grpSp>
          <p:nvGrpSpPr>
            <p:cNvPr id="15" name="Группа 14"/>
            <p:cNvGrpSpPr/>
            <p:nvPr/>
          </p:nvGrpSpPr>
          <p:grpSpPr>
            <a:xfrm>
              <a:off x="4572000" y="3461658"/>
              <a:ext cx="1800200" cy="1624246"/>
              <a:chOff x="6588224" y="1444714"/>
              <a:chExt cx="1800200" cy="1624246"/>
            </a:xfrm>
          </p:grpSpPr>
          <p:sp>
            <p:nvSpPr>
              <p:cNvPr id="16" name="Прямоугольник 15"/>
              <p:cNvSpPr/>
              <p:nvPr/>
            </p:nvSpPr>
            <p:spPr>
              <a:xfrm>
                <a:off x="6588224" y="1484784"/>
                <a:ext cx="1800200" cy="158417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609710" y="1444714"/>
                <a:ext cx="3385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Courier New" pitchFamily="49" charset="0"/>
                    <a:cs typeface="Courier New" pitchFamily="49" charset="0"/>
                  </a:rPr>
                  <a:t>A</a:t>
                </a:r>
                <a:endParaRPr lang="ru-RU" sz="2000" b="1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grpSp>
          <p:nvGrpSpPr>
            <p:cNvPr id="20" name="Группа 19"/>
            <p:cNvGrpSpPr/>
            <p:nvPr/>
          </p:nvGrpSpPr>
          <p:grpSpPr>
            <a:xfrm>
              <a:off x="7992380" y="1391724"/>
              <a:ext cx="468052" cy="1584176"/>
              <a:chOff x="7992380" y="1380838"/>
              <a:chExt cx="468052" cy="1584176"/>
            </a:xfrm>
          </p:grpSpPr>
          <p:sp>
            <p:nvSpPr>
              <p:cNvPr id="18" name="Прямоугольник 17"/>
              <p:cNvSpPr/>
              <p:nvPr/>
            </p:nvSpPr>
            <p:spPr>
              <a:xfrm>
                <a:off x="7992380" y="1380838"/>
                <a:ext cx="396044" cy="158417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000050" y="1916832"/>
                <a:ext cx="460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Courier New" pitchFamily="49" charset="0"/>
                    <a:cs typeface="Courier New" pitchFamily="49" charset="0"/>
                  </a:rPr>
                  <a:t>B’</a:t>
                </a:r>
                <a:endParaRPr lang="ru-RU" b="1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grpSp>
          <p:nvGrpSpPr>
            <p:cNvPr id="21" name="Группа 20"/>
            <p:cNvGrpSpPr/>
            <p:nvPr/>
          </p:nvGrpSpPr>
          <p:grpSpPr>
            <a:xfrm rot="16200000">
              <a:off x="5274083" y="3483011"/>
              <a:ext cx="396044" cy="1800200"/>
              <a:chOff x="7992380" y="1380838"/>
              <a:chExt cx="396044" cy="1584176"/>
            </a:xfrm>
          </p:grpSpPr>
          <p:sp>
            <p:nvSpPr>
              <p:cNvPr id="22" name="Прямоугольник 21"/>
              <p:cNvSpPr/>
              <p:nvPr/>
            </p:nvSpPr>
            <p:spPr>
              <a:xfrm>
                <a:off x="7992380" y="1380838"/>
                <a:ext cx="396044" cy="158417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 rot="5400000">
                <a:off x="7993650" y="1978737"/>
                <a:ext cx="405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Courier New" pitchFamily="49" charset="0"/>
                    <a:cs typeface="Courier New" pitchFamily="49" charset="0"/>
                  </a:rPr>
                  <a:t>A’</a:t>
                </a:r>
                <a:endParaRPr lang="ru-RU" b="1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grpSp>
          <p:nvGrpSpPr>
            <p:cNvPr id="24" name="Группа 23"/>
            <p:cNvGrpSpPr/>
            <p:nvPr/>
          </p:nvGrpSpPr>
          <p:grpSpPr>
            <a:xfrm rot="16200000">
              <a:off x="8028416" y="4149112"/>
              <a:ext cx="396044" cy="467988"/>
              <a:chOff x="7992380" y="1380838"/>
              <a:chExt cx="396044" cy="1872253"/>
            </a:xfrm>
          </p:grpSpPr>
          <p:sp>
            <p:nvSpPr>
              <p:cNvPr id="25" name="Прямоугольник 24"/>
              <p:cNvSpPr/>
              <p:nvPr/>
            </p:nvSpPr>
            <p:spPr>
              <a:xfrm>
                <a:off x="7992380" y="1380838"/>
                <a:ext cx="396044" cy="158417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 rot="5400000">
                <a:off x="7275305" y="2147513"/>
                <a:ext cx="1841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Courier New" pitchFamily="49" charset="0"/>
                    <a:cs typeface="Courier New" pitchFamily="49" charset="0"/>
                  </a:rPr>
                  <a:t>C’</a:t>
                </a:r>
                <a:endParaRPr lang="ru-RU" b="1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cxnSp>
          <p:nvCxnSpPr>
            <p:cNvPr id="36" name="Прямая соединительная линия 35"/>
            <p:cNvCxnSpPr/>
            <p:nvPr/>
          </p:nvCxnSpPr>
          <p:spPr>
            <a:xfrm>
              <a:off x="6372200" y="4185083"/>
              <a:ext cx="1620180" cy="0"/>
            </a:xfrm>
            <a:prstGeom prst="line">
              <a:avLst/>
            </a:prstGeom>
            <a:ln w="19050">
              <a:solidFill>
                <a:schemeClr val="accent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/>
            <p:cNvCxnSpPr/>
            <p:nvPr/>
          </p:nvCxnSpPr>
          <p:spPr>
            <a:xfrm>
              <a:off x="6372200" y="4581128"/>
              <a:ext cx="1620180" cy="0"/>
            </a:xfrm>
            <a:prstGeom prst="line">
              <a:avLst/>
            </a:prstGeom>
            <a:ln w="19050">
              <a:solidFill>
                <a:schemeClr val="accent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/>
            <p:cNvCxnSpPr/>
            <p:nvPr/>
          </p:nvCxnSpPr>
          <p:spPr>
            <a:xfrm>
              <a:off x="7992380" y="2965014"/>
              <a:ext cx="0" cy="1212530"/>
            </a:xfrm>
            <a:prstGeom prst="line">
              <a:avLst/>
            </a:prstGeom>
            <a:ln w="19050">
              <a:solidFill>
                <a:schemeClr val="accent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/>
            <p:cNvCxnSpPr/>
            <p:nvPr/>
          </p:nvCxnSpPr>
          <p:spPr>
            <a:xfrm>
              <a:off x="8388424" y="2958322"/>
              <a:ext cx="0" cy="1212530"/>
            </a:xfrm>
            <a:prstGeom prst="line">
              <a:avLst/>
            </a:prstGeom>
            <a:ln w="19050">
              <a:solidFill>
                <a:schemeClr val="accent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-12441" y="2636912"/>
            <a:ext cx="4440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These reusable elements form stripes in the matrices A and B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The size of this strip is  N*32 and even one such strip is not placed in the shared-memory</a:t>
            </a:r>
            <a:endParaRPr lang="ru-RU" sz="2400" dirty="0"/>
          </a:p>
        </p:txBody>
      </p:sp>
      <p:cxnSp>
        <p:nvCxnSpPr>
          <p:cNvPr id="45" name="Прямая соединительная линия 44"/>
          <p:cNvCxnSpPr/>
          <p:nvPr/>
        </p:nvCxnSpPr>
        <p:spPr>
          <a:xfrm>
            <a:off x="4572000" y="4221088"/>
            <a:ext cx="1800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>
            <a:off x="8028384" y="1403330"/>
            <a:ext cx="0" cy="152161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>
            <a:off x="8111278" y="1412776"/>
            <a:ext cx="0" cy="152161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>
            <a:off x="8222636" y="1412776"/>
            <a:ext cx="0" cy="152161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>
            <a:off x="8316416" y="1412776"/>
            <a:ext cx="0" cy="152161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>
            <a:off x="8000050" y="4221088"/>
            <a:ext cx="38837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03456" y="5589240"/>
            <a:ext cx="5435783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32*2048*</a:t>
            </a:r>
            <a:r>
              <a:rPr lang="en-US" sz="2800" b="1" dirty="0" err="1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sizeof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(float) = 256 </a:t>
            </a:r>
            <a:r>
              <a:rPr lang="ru-RU" sz="28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Кбайт</a:t>
            </a:r>
          </a:p>
        </p:txBody>
      </p:sp>
    </p:spTree>
    <p:extLst>
      <p:ext uri="{BB962C8B-B14F-4D97-AF65-F5344CB8AC3E}">
        <p14:creationId xmlns:p14="http://schemas.microsoft.com/office/powerpoint/2010/main" val="231899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41 7.40741E-7 L 0.28541 7.40741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7.40741E-7 L -1.38889E-6 0.3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7.40741E-7 L -1.38889E-6 0.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7.40741E-7 L -1.38889E-6 0.3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7.40741E-7 L -1.38889E-6 0.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5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Matrix Multiplication. Shared memory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48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/>
              <a:t>Санкт-Петербург</a:t>
            </a:r>
            <a:endParaRPr lang="en-US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0" y="620688"/>
            <a:ext cx="9144000" cy="2376264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endParaRPr lang="ru-RU" sz="2400" dirty="0">
              <a:cs typeface="Arial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7020272" y="3140968"/>
            <a:ext cx="1954156" cy="19449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7022972" y="1068985"/>
            <a:ext cx="1954156" cy="19449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0" y="620688"/>
            <a:ext cx="68042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Divide each strip into square matrix</a:t>
            </a:r>
            <a:r>
              <a:rPr lang="ru-RU" sz="2400" dirty="0"/>
              <a:t> (</a:t>
            </a:r>
            <a:r>
              <a:rPr lang="en-US" sz="2400" dirty="0"/>
              <a:t>32</a:t>
            </a:r>
            <a:r>
              <a:rPr lang="ru-RU" sz="2400" dirty="0"/>
              <a:t>*</a:t>
            </a:r>
            <a:r>
              <a:rPr lang="en-US" sz="2400" dirty="0"/>
              <a:t>32</a:t>
            </a:r>
            <a:r>
              <a:rPr lang="ru-RU" sz="2400" dirty="0"/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Then required </a:t>
            </a:r>
            <a:r>
              <a:rPr lang="en-US" sz="2400" dirty="0" err="1"/>
              <a:t>submatrix</a:t>
            </a:r>
            <a:r>
              <a:rPr lang="en-US" sz="2400" dirty="0"/>
              <a:t> C’ can be represented as a sum of products of such matrices 32</a:t>
            </a:r>
            <a:r>
              <a:rPr lang="ru-RU" sz="2400" dirty="0"/>
              <a:t>*</a:t>
            </a:r>
            <a:r>
              <a:rPr lang="en-US" sz="2400" dirty="0"/>
              <a:t>32</a:t>
            </a:r>
            <a:endParaRPr lang="ru-RU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For calculations we need only two matrix 32*32 in shared-memory</a:t>
            </a:r>
            <a:endParaRPr lang="ru-RU" sz="2400" dirty="0"/>
          </a:p>
        </p:txBody>
      </p:sp>
      <p:grpSp>
        <p:nvGrpSpPr>
          <p:cNvPr id="44" name="Группа 43"/>
          <p:cNvGrpSpPr/>
          <p:nvPr/>
        </p:nvGrpSpPr>
        <p:grpSpPr>
          <a:xfrm>
            <a:off x="4418044" y="1070091"/>
            <a:ext cx="4042388" cy="4015813"/>
            <a:chOff x="4418044" y="1070091"/>
            <a:chExt cx="4042388" cy="4015813"/>
          </a:xfrm>
        </p:grpSpPr>
        <p:sp>
          <p:nvSpPr>
            <p:cNvPr id="45" name="TextBox 44"/>
            <p:cNvSpPr txBox="1"/>
            <p:nvPr/>
          </p:nvSpPr>
          <p:spPr>
            <a:xfrm>
              <a:off x="7022972" y="1070091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ourier New" pitchFamily="49" charset="0"/>
                  <a:cs typeface="Courier New" pitchFamily="49" charset="0"/>
                </a:rPr>
                <a:t>B</a:t>
              </a:r>
              <a:endParaRPr lang="ru-RU" sz="20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078185" y="3192221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ourier New" pitchFamily="49" charset="0"/>
                  <a:cs typeface="Courier New" pitchFamily="49" charset="0"/>
                </a:rPr>
                <a:t>C</a:t>
              </a:r>
              <a:endParaRPr lang="ru-RU" sz="2000" b="1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47" name="Группа 46"/>
            <p:cNvGrpSpPr/>
            <p:nvPr/>
          </p:nvGrpSpPr>
          <p:grpSpPr>
            <a:xfrm>
              <a:off x="4418044" y="3140968"/>
              <a:ext cx="1954156" cy="1944936"/>
              <a:chOff x="6434268" y="1124024"/>
              <a:chExt cx="1954156" cy="1944936"/>
            </a:xfrm>
          </p:grpSpPr>
          <p:sp>
            <p:nvSpPr>
              <p:cNvPr id="57" name="Прямоугольник 56"/>
              <p:cNvSpPr/>
              <p:nvPr/>
            </p:nvSpPr>
            <p:spPr>
              <a:xfrm>
                <a:off x="6434268" y="1124024"/>
                <a:ext cx="1954156" cy="194493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6434268" y="1154225"/>
                <a:ext cx="3385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Courier New" pitchFamily="49" charset="0"/>
                    <a:cs typeface="Courier New" pitchFamily="49" charset="0"/>
                  </a:rPr>
                  <a:t>A</a:t>
                </a:r>
                <a:endParaRPr lang="ru-RU" sz="2000" b="1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48" name="Прямоугольник 47"/>
            <p:cNvSpPr/>
            <p:nvPr/>
          </p:nvSpPr>
          <p:spPr>
            <a:xfrm>
              <a:off x="7992380" y="1091143"/>
              <a:ext cx="396044" cy="194750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Прямоугольник 48"/>
            <p:cNvSpPr/>
            <p:nvPr/>
          </p:nvSpPr>
          <p:spPr>
            <a:xfrm rot="16200000">
              <a:off x="5202073" y="3411000"/>
              <a:ext cx="396044" cy="194422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50" name="Группа 49"/>
            <p:cNvGrpSpPr/>
            <p:nvPr/>
          </p:nvGrpSpPr>
          <p:grpSpPr>
            <a:xfrm rot="16200000">
              <a:off x="8028416" y="4149112"/>
              <a:ext cx="396044" cy="467988"/>
              <a:chOff x="7992380" y="1380838"/>
              <a:chExt cx="396044" cy="1872253"/>
            </a:xfrm>
          </p:grpSpPr>
          <p:sp>
            <p:nvSpPr>
              <p:cNvPr id="55" name="Прямоугольник 54"/>
              <p:cNvSpPr/>
              <p:nvPr/>
            </p:nvSpPr>
            <p:spPr>
              <a:xfrm>
                <a:off x="7992380" y="1380838"/>
                <a:ext cx="396044" cy="158417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 rot="5400000">
                <a:off x="7275305" y="2147513"/>
                <a:ext cx="1841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Courier New" pitchFamily="49" charset="0"/>
                    <a:cs typeface="Courier New" pitchFamily="49" charset="0"/>
                  </a:rPr>
                  <a:t>C’</a:t>
                </a:r>
                <a:endParaRPr lang="ru-RU" b="1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cxnSp>
          <p:nvCxnSpPr>
            <p:cNvPr id="51" name="Прямая соединительная линия 50"/>
            <p:cNvCxnSpPr/>
            <p:nvPr/>
          </p:nvCxnSpPr>
          <p:spPr>
            <a:xfrm>
              <a:off x="6372200" y="4185083"/>
              <a:ext cx="1620180" cy="0"/>
            </a:xfrm>
            <a:prstGeom prst="line">
              <a:avLst/>
            </a:prstGeom>
            <a:ln w="19050">
              <a:solidFill>
                <a:schemeClr val="accent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/>
            <p:cNvCxnSpPr/>
            <p:nvPr/>
          </p:nvCxnSpPr>
          <p:spPr>
            <a:xfrm>
              <a:off x="6372200" y="4581128"/>
              <a:ext cx="1620180" cy="0"/>
            </a:xfrm>
            <a:prstGeom prst="line">
              <a:avLst/>
            </a:prstGeom>
            <a:ln w="19050">
              <a:solidFill>
                <a:schemeClr val="accent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>
              <a:off x="7992380" y="2965014"/>
              <a:ext cx="0" cy="1212530"/>
            </a:xfrm>
            <a:prstGeom prst="line">
              <a:avLst/>
            </a:prstGeom>
            <a:ln w="19050">
              <a:solidFill>
                <a:schemeClr val="accent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/>
            <p:cNvCxnSpPr/>
            <p:nvPr/>
          </p:nvCxnSpPr>
          <p:spPr>
            <a:xfrm>
              <a:off x="8388424" y="2958322"/>
              <a:ext cx="0" cy="1212530"/>
            </a:xfrm>
            <a:prstGeom prst="line">
              <a:avLst/>
            </a:prstGeom>
            <a:ln w="19050">
              <a:solidFill>
                <a:schemeClr val="accent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Группа 58"/>
          <p:cNvGrpSpPr/>
          <p:nvPr/>
        </p:nvGrpSpPr>
        <p:grpSpPr>
          <a:xfrm>
            <a:off x="4824092" y="4185084"/>
            <a:ext cx="1548113" cy="396044"/>
            <a:chOff x="4824092" y="4185084"/>
            <a:chExt cx="1548113" cy="396044"/>
          </a:xfrm>
        </p:grpSpPr>
        <p:sp>
          <p:nvSpPr>
            <p:cNvPr id="60" name="Прямоугольник 59"/>
            <p:cNvSpPr/>
            <p:nvPr/>
          </p:nvSpPr>
          <p:spPr>
            <a:xfrm rot="16200000">
              <a:off x="5976193" y="4185116"/>
              <a:ext cx="396044" cy="39598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" name="Прямоугольник 60"/>
            <p:cNvSpPr/>
            <p:nvPr/>
          </p:nvSpPr>
          <p:spPr>
            <a:xfrm rot="16200000">
              <a:off x="5580080" y="4185116"/>
              <a:ext cx="396044" cy="395980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Прямоугольник 61"/>
            <p:cNvSpPr/>
            <p:nvPr/>
          </p:nvSpPr>
          <p:spPr>
            <a:xfrm rot="16200000">
              <a:off x="5184100" y="4185116"/>
              <a:ext cx="396044" cy="395980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Прямоугольник 62"/>
            <p:cNvSpPr/>
            <p:nvPr/>
          </p:nvSpPr>
          <p:spPr>
            <a:xfrm rot="16200000">
              <a:off x="4824060" y="4185116"/>
              <a:ext cx="396044" cy="395980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4" name="Группа 63"/>
          <p:cNvGrpSpPr/>
          <p:nvPr/>
        </p:nvGrpSpPr>
        <p:grpSpPr>
          <a:xfrm rot="5400000">
            <a:off x="7416345" y="2066572"/>
            <a:ext cx="1548113" cy="396044"/>
            <a:chOff x="4824092" y="4185084"/>
            <a:chExt cx="1548113" cy="396044"/>
          </a:xfrm>
        </p:grpSpPr>
        <p:sp>
          <p:nvSpPr>
            <p:cNvPr id="65" name="Прямоугольник 64"/>
            <p:cNvSpPr/>
            <p:nvPr/>
          </p:nvSpPr>
          <p:spPr>
            <a:xfrm rot="16200000">
              <a:off x="5976193" y="4185116"/>
              <a:ext cx="396044" cy="395980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рямоугольник 65"/>
            <p:cNvSpPr/>
            <p:nvPr/>
          </p:nvSpPr>
          <p:spPr>
            <a:xfrm rot="16200000">
              <a:off x="5580080" y="4185116"/>
              <a:ext cx="396044" cy="395980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Прямоугольник 66"/>
            <p:cNvSpPr/>
            <p:nvPr/>
          </p:nvSpPr>
          <p:spPr>
            <a:xfrm rot="16200000">
              <a:off x="5184100" y="4185116"/>
              <a:ext cx="396044" cy="395980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Прямоугольник 67"/>
            <p:cNvSpPr/>
            <p:nvPr/>
          </p:nvSpPr>
          <p:spPr>
            <a:xfrm rot="16200000">
              <a:off x="4824060" y="4185116"/>
              <a:ext cx="396044" cy="395980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9" name="Группа 68"/>
          <p:cNvGrpSpPr/>
          <p:nvPr/>
        </p:nvGrpSpPr>
        <p:grpSpPr>
          <a:xfrm>
            <a:off x="539552" y="3894138"/>
            <a:ext cx="3338711" cy="454553"/>
            <a:chOff x="5061218" y="5350711"/>
            <a:chExt cx="3338711" cy="454553"/>
          </a:xfrm>
        </p:grpSpPr>
        <p:grpSp>
          <p:nvGrpSpPr>
            <p:cNvPr id="70" name="Группа 69"/>
            <p:cNvGrpSpPr/>
            <p:nvPr/>
          </p:nvGrpSpPr>
          <p:grpSpPr>
            <a:xfrm>
              <a:off x="5061218" y="5409220"/>
              <a:ext cx="395980" cy="396044"/>
              <a:chOff x="3707904" y="5337212"/>
              <a:chExt cx="395980" cy="396044"/>
            </a:xfrm>
          </p:grpSpPr>
          <p:sp>
            <p:nvSpPr>
              <p:cNvPr id="87" name="Прямоугольник 86"/>
              <p:cNvSpPr/>
              <p:nvPr/>
            </p:nvSpPr>
            <p:spPr>
              <a:xfrm rot="16200000">
                <a:off x="3707872" y="5337244"/>
                <a:ext cx="396044" cy="39598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aphicFrame>
            <p:nvGraphicFramePr>
              <p:cNvPr id="88" name="Объект 8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8476862"/>
                  </p:ext>
                </p:extLst>
              </p:nvPr>
            </p:nvGraphicFramePr>
            <p:xfrm>
              <a:off x="3779912" y="5373216"/>
              <a:ext cx="318210" cy="2969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11" name="Формула" r:id="rId3" imgW="190335" imgH="177646" progId="Equation.3">
                      <p:embed/>
                    </p:oleObj>
                  </mc:Choice>
                  <mc:Fallback>
                    <p:oleObj name="Формула" r:id="rId3" imgW="190335" imgH="177646" progId="Equation.3">
                      <p:embed/>
                      <p:pic>
                        <p:nvPicPr>
                          <p:cNvPr id="0" name="Picture 16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79912" y="5373216"/>
                            <a:ext cx="318210" cy="29699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1" name="Группа 70"/>
            <p:cNvGrpSpPr/>
            <p:nvPr/>
          </p:nvGrpSpPr>
          <p:grpSpPr>
            <a:xfrm>
              <a:off x="5781298" y="5409220"/>
              <a:ext cx="395980" cy="396044"/>
              <a:chOff x="3707904" y="5337212"/>
              <a:chExt cx="395980" cy="396044"/>
            </a:xfrm>
          </p:grpSpPr>
          <p:sp>
            <p:nvSpPr>
              <p:cNvPr id="85" name="Прямоугольник 84"/>
              <p:cNvSpPr/>
              <p:nvPr/>
            </p:nvSpPr>
            <p:spPr>
              <a:xfrm rot="16200000">
                <a:off x="3707872" y="5337244"/>
                <a:ext cx="396044" cy="39598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aphicFrame>
            <p:nvGraphicFramePr>
              <p:cNvPr id="86" name="Объект 8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8786561"/>
                  </p:ext>
                </p:extLst>
              </p:nvPr>
            </p:nvGraphicFramePr>
            <p:xfrm>
              <a:off x="3790008" y="5341938"/>
              <a:ext cx="296862" cy="3603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12" name="Формула" r:id="rId5" imgW="177569" imgH="215619" progId="Equation.3">
                      <p:embed/>
                    </p:oleObj>
                  </mc:Choice>
                  <mc:Fallback>
                    <p:oleObj name="Формула" r:id="rId5" imgW="177569" imgH="215619" progId="Equation.3">
                      <p:embed/>
                      <p:pic>
                        <p:nvPicPr>
                          <p:cNvPr id="0" name="Picture 16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90008" y="5341938"/>
                            <a:ext cx="296862" cy="36036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2" name="TextBox 71"/>
            <p:cNvSpPr txBox="1"/>
            <p:nvPr/>
          </p:nvSpPr>
          <p:spPr>
            <a:xfrm>
              <a:off x="5493266" y="5373216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=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141338" y="5373216"/>
              <a:ext cx="6525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  <a:r>
                <a:rPr lang="ru-RU" dirty="0" err="1"/>
                <a:t>ссм</a:t>
              </a:r>
              <a:endParaRPr lang="ru-RU" dirty="0"/>
            </a:p>
          </p:txBody>
        </p:sp>
        <p:grpSp>
          <p:nvGrpSpPr>
            <p:cNvPr id="74" name="Группа 73"/>
            <p:cNvGrpSpPr/>
            <p:nvPr/>
          </p:nvGrpSpPr>
          <p:grpSpPr>
            <a:xfrm>
              <a:off x="6357362" y="5409220"/>
              <a:ext cx="395980" cy="396044"/>
              <a:chOff x="3707904" y="5337212"/>
              <a:chExt cx="395980" cy="396044"/>
            </a:xfrm>
          </p:grpSpPr>
          <p:sp>
            <p:nvSpPr>
              <p:cNvPr id="83" name="Прямоугольник 82"/>
              <p:cNvSpPr/>
              <p:nvPr/>
            </p:nvSpPr>
            <p:spPr>
              <a:xfrm rot="16200000">
                <a:off x="3707872" y="5337244"/>
                <a:ext cx="396044" cy="39598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aphicFrame>
            <p:nvGraphicFramePr>
              <p:cNvPr id="84" name="Объект 8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0725092"/>
                  </p:ext>
                </p:extLst>
              </p:nvPr>
            </p:nvGraphicFramePr>
            <p:xfrm>
              <a:off x="3790008" y="5341938"/>
              <a:ext cx="296862" cy="3603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13" name="Формула" r:id="rId7" imgW="177569" imgH="215619" progId="Equation.3">
                      <p:embed/>
                    </p:oleObj>
                  </mc:Choice>
                  <mc:Fallback>
                    <p:oleObj name="Формула" r:id="rId7" imgW="177569" imgH="215619" progId="Equation.3">
                      <p:embed/>
                      <p:pic>
                        <p:nvPicPr>
                          <p:cNvPr id="0" name="Picture 16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90008" y="5341938"/>
                            <a:ext cx="296862" cy="36036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5" name="TextBox 74"/>
            <p:cNvSpPr txBox="1"/>
            <p:nvPr/>
          </p:nvSpPr>
          <p:spPr>
            <a:xfrm>
              <a:off x="6717402" y="5373216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+…+</a:t>
              </a:r>
            </a:p>
          </p:txBody>
        </p:sp>
        <p:grpSp>
          <p:nvGrpSpPr>
            <p:cNvPr id="76" name="Группа 75"/>
            <p:cNvGrpSpPr/>
            <p:nvPr/>
          </p:nvGrpSpPr>
          <p:grpSpPr>
            <a:xfrm>
              <a:off x="7322016" y="5358648"/>
              <a:ext cx="487363" cy="446616"/>
              <a:chOff x="3668925" y="5286640"/>
              <a:chExt cx="487363" cy="446616"/>
            </a:xfrm>
          </p:grpSpPr>
          <p:sp>
            <p:nvSpPr>
              <p:cNvPr id="81" name="Прямоугольник 80"/>
              <p:cNvSpPr/>
              <p:nvPr/>
            </p:nvSpPr>
            <p:spPr>
              <a:xfrm rot="16200000">
                <a:off x="3707872" y="5337244"/>
                <a:ext cx="396044" cy="39598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aphicFrame>
            <p:nvGraphicFramePr>
              <p:cNvPr id="82" name="Объект 8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8693197"/>
                  </p:ext>
                </p:extLst>
              </p:nvPr>
            </p:nvGraphicFramePr>
            <p:xfrm>
              <a:off x="3668925" y="5286640"/>
              <a:ext cx="487363" cy="4460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14" name="Equation" r:id="rId9" imgW="317160" imgH="291960" progId="Equation.3">
                      <p:embed/>
                    </p:oleObj>
                  </mc:Choice>
                  <mc:Fallback>
                    <p:oleObj name="Equation" r:id="rId9" imgW="317160" imgH="291960" progId="Equation.3">
                      <p:embed/>
                      <p:pic>
                        <p:nvPicPr>
                          <p:cNvPr id="0" name="Picture 16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68925" y="5286640"/>
                            <a:ext cx="487363" cy="4460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7" name="TextBox 76"/>
            <p:cNvSpPr txBox="1"/>
            <p:nvPr/>
          </p:nvSpPr>
          <p:spPr>
            <a:xfrm>
              <a:off x="7721035" y="5373216"/>
              <a:ext cx="6525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  <a:r>
                <a:rPr lang="ru-RU" dirty="0" err="1"/>
                <a:t>ссм</a:t>
              </a:r>
              <a:endParaRPr lang="ru-RU" dirty="0"/>
            </a:p>
          </p:txBody>
        </p:sp>
        <p:grpSp>
          <p:nvGrpSpPr>
            <p:cNvPr id="78" name="Группа 77"/>
            <p:cNvGrpSpPr/>
            <p:nvPr/>
          </p:nvGrpSpPr>
          <p:grpSpPr>
            <a:xfrm>
              <a:off x="7903041" y="5350711"/>
              <a:ext cx="496888" cy="454553"/>
              <a:chOff x="3673886" y="5278703"/>
              <a:chExt cx="496888" cy="454553"/>
            </a:xfrm>
          </p:grpSpPr>
          <p:sp>
            <p:nvSpPr>
              <p:cNvPr id="79" name="Прямоугольник 78"/>
              <p:cNvSpPr/>
              <p:nvPr/>
            </p:nvSpPr>
            <p:spPr>
              <a:xfrm rot="16200000">
                <a:off x="3707872" y="5337244"/>
                <a:ext cx="396044" cy="39598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aphicFrame>
            <p:nvGraphicFramePr>
              <p:cNvPr id="80" name="Объект 7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5005932"/>
                  </p:ext>
                </p:extLst>
              </p:nvPr>
            </p:nvGraphicFramePr>
            <p:xfrm>
              <a:off x="3673886" y="5278703"/>
              <a:ext cx="496888" cy="454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15" name="Equation" r:id="rId11" imgW="317160" imgH="291960" progId="Equation.3">
                      <p:embed/>
                    </p:oleObj>
                  </mc:Choice>
                  <mc:Fallback>
                    <p:oleObj name="Equation" r:id="rId11" imgW="317160" imgH="291960" progId="Equation.3">
                      <p:embed/>
                      <p:pic>
                        <p:nvPicPr>
                          <p:cNvPr id="0" name="Picture 16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73886" y="5278703"/>
                            <a:ext cx="496888" cy="45402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89" name="TextBox 88"/>
          <p:cNvSpPr txBox="1"/>
          <p:nvPr/>
        </p:nvSpPr>
        <p:spPr>
          <a:xfrm>
            <a:off x="217036" y="5373041"/>
            <a:ext cx="5651107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4*</a:t>
            </a:r>
            <a:r>
              <a:rPr lang="ru-RU" sz="28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32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*32*</a:t>
            </a:r>
            <a:r>
              <a:rPr lang="en-US" sz="2800" b="1" dirty="0" err="1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sizeof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(float) = 16 </a:t>
            </a:r>
            <a:r>
              <a:rPr lang="ru-RU" sz="28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Кбайт</a:t>
            </a:r>
          </a:p>
        </p:txBody>
      </p:sp>
    </p:spTree>
    <p:extLst>
      <p:ext uri="{BB962C8B-B14F-4D97-AF65-F5344CB8AC3E}">
        <p14:creationId xmlns:p14="http://schemas.microsoft.com/office/powerpoint/2010/main" val="298994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Matrix Multiplication. Shared memory. Kernel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49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7" name="Содержимое 3"/>
          <p:cNvSpPr txBox="1">
            <a:spLocks/>
          </p:cNvSpPr>
          <p:nvPr/>
        </p:nvSpPr>
        <p:spPr>
          <a:xfrm>
            <a:off x="0" y="620688"/>
            <a:ext cx="9144000" cy="55446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__global__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void matMult_1 ( float * a, float * b,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n, float * c ) {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by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blockIdx.y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threadIdx.y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 * BLOCK_SIZE * by;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n - 1;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BLOCK_SIZE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aStep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BLOCK_SIZE,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bStep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BLOCK_SIZE * n;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float sum = 0.0f;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__shared__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float as [BLOCK_SIZE][BLOCK_SIZE];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__shared__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float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[BLOCK_SIZE][BLOCK_SIZE];</a:t>
            </a:r>
          </a:p>
          <a:p>
            <a:pPr>
              <a:buFontTx/>
              <a:buNone/>
            </a:pP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for (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ib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&lt;=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						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aStep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ib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bStep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){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as 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 = a 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n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 = b 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ib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n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syncthreads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();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 for (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k = 0; k &lt; BLOCK_SIZE; k++ )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sum += as [k][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][k];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syncthreads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();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c 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n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 = sum;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} </a:t>
            </a:r>
            <a:endParaRPr lang="ru-RU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44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7504" y="-189081"/>
            <a:ext cx="8229600" cy="809769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Back to PP concepts</a:t>
            </a:r>
            <a:r>
              <a:rPr lang="ru-RU" dirty="0">
                <a:solidFill>
                  <a:srgbClr val="FFFFFF"/>
                </a:solidFill>
              </a:rPr>
              <a:t>…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Saint-Petersburg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0" y="62068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/>
              <a:t>   Parallel Computing / Memory Architectures</a:t>
            </a:r>
            <a:endParaRPr lang="ru-RU" sz="2400" b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5959633" y="1034430"/>
            <a:ext cx="2697341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Hybrid Shared-Distributed</a:t>
            </a:r>
          </a:p>
          <a:p>
            <a:pPr algn="ctr"/>
            <a:r>
              <a:rPr lang="en-US" dirty="0"/>
              <a:t> Memory</a:t>
            </a:r>
            <a:endParaRPr lang="ru-RU" dirty="0"/>
          </a:p>
        </p:txBody>
      </p:sp>
      <p:grpSp>
        <p:nvGrpSpPr>
          <p:cNvPr id="195" name="Группа 194"/>
          <p:cNvGrpSpPr/>
          <p:nvPr/>
        </p:nvGrpSpPr>
        <p:grpSpPr>
          <a:xfrm>
            <a:off x="2906757" y="1035221"/>
            <a:ext cx="2701950" cy="644748"/>
            <a:chOff x="683568" y="1196752"/>
            <a:chExt cx="2701950" cy="644748"/>
          </a:xfrm>
        </p:grpSpPr>
        <p:sp>
          <p:nvSpPr>
            <p:cNvPr id="196" name="Прямоугольник 195"/>
            <p:cNvSpPr/>
            <p:nvPr/>
          </p:nvSpPr>
          <p:spPr>
            <a:xfrm>
              <a:off x="683568" y="1196752"/>
              <a:ext cx="2701950" cy="6447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177625" y="1314926"/>
              <a:ext cx="171713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Shared Memory</a:t>
              </a:r>
              <a:endParaRPr lang="ru-RU" dirty="0"/>
            </a:p>
          </p:txBody>
        </p:sp>
      </p:grpSp>
      <p:grpSp>
        <p:nvGrpSpPr>
          <p:cNvPr id="198" name="Группа 197"/>
          <p:cNvGrpSpPr/>
          <p:nvPr/>
        </p:nvGrpSpPr>
        <p:grpSpPr>
          <a:xfrm>
            <a:off x="84718" y="1054756"/>
            <a:ext cx="2471113" cy="644748"/>
            <a:chOff x="683568" y="1196752"/>
            <a:chExt cx="2701950" cy="644748"/>
          </a:xfrm>
        </p:grpSpPr>
        <p:sp>
          <p:nvSpPr>
            <p:cNvPr id="199" name="Прямоугольник 198"/>
            <p:cNvSpPr/>
            <p:nvPr/>
          </p:nvSpPr>
          <p:spPr>
            <a:xfrm>
              <a:off x="683568" y="1196752"/>
              <a:ext cx="2701950" cy="6447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112447" y="1334460"/>
              <a:ext cx="211147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Distributed Memory</a:t>
              </a:r>
              <a:endParaRPr lang="ru-RU" dirty="0"/>
            </a:p>
          </p:txBody>
        </p:sp>
      </p:grpSp>
      <p:sp>
        <p:nvSpPr>
          <p:cNvPr id="201" name="Прямоугольник 200"/>
          <p:cNvSpPr/>
          <p:nvPr/>
        </p:nvSpPr>
        <p:spPr>
          <a:xfrm>
            <a:off x="3676321" y="1694264"/>
            <a:ext cx="10919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And</a:t>
            </a:r>
            <a:endParaRPr lang="ru-RU" sz="40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02" name="Cross 861"/>
          <p:cNvSpPr/>
          <p:nvPr/>
        </p:nvSpPr>
        <p:spPr>
          <a:xfrm>
            <a:off x="4302822" y="4512642"/>
            <a:ext cx="310166" cy="305064"/>
          </a:xfrm>
          <a:prstGeom prst="plus">
            <a:avLst>
              <a:gd name="adj" fmla="val 33404"/>
            </a:avLst>
          </a:prstGeom>
          <a:solidFill>
            <a:schemeClr val="tx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03" name="Text Box 9"/>
          <p:cNvSpPr txBox="1">
            <a:spLocks noChangeArrowheads="1"/>
          </p:cNvSpPr>
          <p:nvPr/>
        </p:nvSpPr>
        <p:spPr bwMode="auto">
          <a:xfrm>
            <a:off x="5385501" y="2990995"/>
            <a:ext cx="171526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4000" b="1" dirty="0">
                <a:solidFill>
                  <a:srgbClr val="76B900"/>
                </a:solidFill>
                <a:effectLst/>
                <a:latin typeface="Trebuchet MS" pitchFamily="34" charset="0"/>
                <a:cs typeface="Arial" pitchFamily="34" charset="0"/>
              </a:rPr>
              <a:t>GPU</a:t>
            </a:r>
          </a:p>
        </p:txBody>
      </p:sp>
      <p:sp>
        <p:nvSpPr>
          <p:cNvPr id="204" name="Text Box 9"/>
          <p:cNvSpPr txBox="1">
            <a:spLocks noChangeArrowheads="1"/>
          </p:cNvSpPr>
          <p:nvPr/>
        </p:nvSpPr>
        <p:spPr bwMode="auto">
          <a:xfrm>
            <a:off x="1690476" y="2930213"/>
            <a:ext cx="171526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>
              <a:spcBef>
                <a:spcPts val="300"/>
              </a:spcBef>
              <a:spcAft>
                <a:spcPts val="300"/>
              </a:spcAft>
            </a:pPr>
            <a:r>
              <a:rPr lang="en-US" sz="4000" b="1" dirty="0">
                <a:solidFill>
                  <a:srgbClr val="0070C0"/>
                </a:solidFill>
                <a:effectLst/>
                <a:latin typeface="Trebuchet MS" pitchFamily="34" charset="0"/>
                <a:cs typeface="Arial" pitchFamily="34" charset="0"/>
              </a:rPr>
              <a:t>CPU</a:t>
            </a:r>
          </a:p>
        </p:txBody>
      </p:sp>
      <p:pic>
        <p:nvPicPr>
          <p:cNvPr id="20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99" y="3540153"/>
            <a:ext cx="2266471" cy="253195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reflection blurRad="6350" stA="50000" endA="295" endPos="92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6" name="Group 290"/>
          <p:cNvGrpSpPr/>
          <p:nvPr/>
        </p:nvGrpSpPr>
        <p:grpSpPr>
          <a:xfrm>
            <a:off x="1403648" y="3645023"/>
            <a:ext cx="2288924" cy="2427083"/>
            <a:chOff x="2913547" y="2500538"/>
            <a:chExt cx="1688442" cy="2233981"/>
          </a:xfrm>
          <a:effectLst>
            <a:reflection blurRad="6350" stA="50000" endA="295" endPos="92000" dist="101600" dir="5400000" sy="-100000" algn="bl" rotWithShape="0"/>
          </a:effectLst>
        </p:grpSpPr>
        <p:pic>
          <p:nvPicPr>
            <p:cNvPr id="207" name="Picture 291" descr="thinner_intel_chip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913547" y="2500538"/>
              <a:ext cx="1688442" cy="2233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8" name="Rectangle 293"/>
            <p:cNvSpPr/>
            <p:nvPr/>
          </p:nvSpPr>
          <p:spPr bwMode="auto">
            <a:xfrm rot="5400000">
              <a:off x="3332090" y="3461190"/>
              <a:ext cx="867310" cy="1400909"/>
            </a:xfrm>
            <a:prstGeom prst="rect">
              <a:avLst/>
            </a:prstGeom>
            <a:blipFill dpi="0" rotWithShape="1">
              <a:blip r:embed="rId5" cstate="print">
                <a:alphaModFix amt="32000"/>
                <a:lum bright="-59000" contrast="6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ctr"/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 extrusionH="76200" prstMaterial="plastic"/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209" name="Group 295"/>
            <p:cNvGrpSpPr/>
            <p:nvPr/>
          </p:nvGrpSpPr>
          <p:grpSpPr>
            <a:xfrm>
              <a:off x="3098538" y="2782108"/>
              <a:ext cx="1309870" cy="359725"/>
              <a:chOff x="3098538" y="2782108"/>
              <a:chExt cx="1309870" cy="359725"/>
            </a:xfrm>
          </p:grpSpPr>
          <p:sp>
            <p:nvSpPr>
              <p:cNvPr id="214" name="Rounded Rectangle 301"/>
              <p:cNvSpPr/>
              <p:nvPr/>
            </p:nvSpPr>
            <p:spPr bwMode="auto">
              <a:xfrm rot="5400000">
                <a:off x="3577905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15" name="Rounded Rectangle 302"/>
              <p:cNvSpPr/>
              <p:nvPr/>
            </p:nvSpPr>
            <p:spPr bwMode="auto">
              <a:xfrm rot="5400000">
                <a:off x="4043641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16" name="Rounded Rectangle 303"/>
              <p:cNvSpPr/>
              <p:nvPr/>
            </p:nvSpPr>
            <p:spPr bwMode="auto">
              <a:xfrm rot="5400000">
                <a:off x="3103579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210" name="Group 297"/>
            <p:cNvGrpSpPr/>
            <p:nvPr/>
          </p:nvGrpSpPr>
          <p:grpSpPr>
            <a:xfrm>
              <a:off x="3098538" y="3261623"/>
              <a:ext cx="1309870" cy="359725"/>
              <a:chOff x="3106515" y="3261623"/>
              <a:chExt cx="1309870" cy="359725"/>
            </a:xfrm>
          </p:grpSpPr>
          <p:sp>
            <p:nvSpPr>
              <p:cNvPr id="211" name="Rounded Rectangle 298"/>
              <p:cNvSpPr/>
              <p:nvPr/>
            </p:nvSpPr>
            <p:spPr bwMode="auto">
              <a:xfrm rot="5400000">
                <a:off x="3585882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12" name="Rounded Rectangle 299"/>
              <p:cNvSpPr/>
              <p:nvPr/>
            </p:nvSpPr>
            <p:spPr bwMode="auto">
              <a:xfrm rot="5400000">
                <a:off x="4051618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13" name="Rounded Rectangle 300"/>
              <p:cNvSpPr/>
              <p:nvPr/>
            </p:nvSpPr>
            <p:spPr bwMode="auto">
              <a:xfrm rot="5400000">
                <a:off x="3111556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  <p:sp>
        <p:nvSpPr>
          <p:cNvPr id="217" name="Прямоугольник 216"/>
          <p:cNvSpPr/>
          <p:nvPr/>
        </p:nvSpPr>
        <p:spPr>
          <a:xfrm>
            <a:off x="1524000" y="2241862"/>
            <a:ext cx="58977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heterogeneous computing </a:t>
            </a:r>
            <a:endParaRPr lang="ru-RU" sz="4000" u="sng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098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  <p:bldP spid="202" grpId="0" animBg="1"/>
      <p:bldP spid="203" grpId="0"/>
      <p:bldP spid="204" grpId="0"/>
      <p:bldP spid="2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Matrix Multiplication. Results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50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" y="620688"/>
            <a:ext cx="8892480" cy="356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400" dirty="0">
                <a:cs typeface="Arial"/>
              </a:rPr>
              <a:t>Sequential code: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400" i="1" dirty="0">
                <a:cs typeface="Arial"/>
              </a:rPr>
              <a:t>CPU: Intel Core i7 58-20K 3,3 GHz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400" i="1" dirty="0">
                <a:cs typeface="Arial"/>
              </a:rPr>
              <a:t>Dram: 16 GB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400" i="1" dirty="0">
                <a:cs typeface="Arial"/>
              </a:rPr>
              <a:t>GPU code: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400" i="1" dirty="0">
                <a:cs typeface="Arial"/>
              </a:rPr>
              <a:t>Name :GeForce GTX 960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400" i="1" dirty="0">
                <a:cs typeface="Arial"/>
              </a:rPr>
              <a:t>Compute capability : 5.2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1" lang="en-US" sz="2400" i="1" dirty="0">
              <a:cs typeface="Arial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1" lang="en-US" sz="2400" i="1" dirty="0">
              <a:cs typeface="Arial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620909"/>
              </p:ext>
            </p:extLst>
          </p:nvPr>
        </p:nvGraphicFramePr>
        <p:xfrm>
          <a:off x="395536" y="3645024"/>
          <a:ext cx="7344816" cy="154456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708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6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Execution</a:t>
                      </a:r>
                      <a:r>
                        <a:rPr lang="en-US" baseline="0" dirty="0"/>
                        <a:t> Time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Rate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sz="1800" dirty="0">
                          <a:cs typeface="Arial"/>
                        </a:rPr>
                        <a:t>Sequential code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69773,2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-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Global Memory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3230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21,6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Shared Memory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3151,4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22,14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170" name="Picture 2" descr="Картинки по запросу смайлы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607135"/>
            <a:ext cx="774750" cy="77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869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CUDA Toolkit. Profiling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51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069" y="1772816"/>
            <a:ext cx="8968878" cy="4194197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" y="620688"/>
            <a:ext cx="8892480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400" dirty="0">
                <a:cs typeface="Arial"/>
              </a:rPr>
              <a:t>Visual Profiler</a:t>
            </a:r>
            <a:endParaRPr kumimoji="1" lang="en-US" sz="2400" i="1" dirty="0">
              <a:cs typeface="Arial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400" i="1" dirty="0" err="1">
                <a:cs typeface="Arial"/>
              </a:rPr>
              <a:t>NSight</a:t>
            </a:r>
            <a:endParaRPr kumimoji="1" lang="en-US" sz="2400" i="1" dirty="0">
              <a:cs typeface="Arial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1" lang="en-US" sz="2400" i="1" dirty="0">
              <a:cs typeface="Arial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1" lang="en-US" sz="2400" i="1" dirty="0">
              <a:cs typeface="Arial"/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7596336" y="2708920"/>
            <a:ext cx="720080" cy="21602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5588496" y="2862561"/>
            <a:ext cx="111710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275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Shared Memory. Bank conflicts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52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" y="620688"/>
            <a:ext cx="8892480" cy="5041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/>
              <a:t>shared memory is divided into equally sized memory modules (banks) that can be accessed simultaneously</a:t>
            </a:r>
            <a:r>
              <a:rPr kumimoji="1" lang="en-US" sz="2400" i="1" dirty="0">
                <a:cs typeface="Arial"/>
              </a:rPr>
              <a:t>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kumimoji="1" lang="en-US" sz="2400" i="1" dirty="0">
              <a:cs typeface="Arial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/>
              <a:t>Shared memory banks are organized such that successive 32-bit words are assigned to successive banks and the bandwidth is 32 bits per bank per clock cycle.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kumimoji="1" lang="en-US" sz="2400" i="1" dirty="0">
              <a:cs typeface="Arial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/>
              <a:t>If multiple threads’ requested addresses map to the same memory bank, the accesses are serialized (Bank conflicts).</a:t>
            </a:r>
            <a:endParaRPr kumimoji="1" lang="en-US" sz="2400" i="1" dirty="0">
              <a:cs typeface="Arial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kumimoji="1" lang="en-US" sz="2400" i="1" dirty="0">
              <a:cs typeface="Arial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1" lang="en-US" sz="2400" i="1" dirty="0">
              <a:cs typeface="Arial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1" lang="en-US" sz="2400" i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857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Shared Memory. Bank conflicts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53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>
          <a:xfrm>
            <a:off x="3347864" y="6237312"/>
            <a:ext cx="2895600" cy="476250"/>
          </a:xfrm>
        </p:spPr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grpSp>
        <p:nvGrpSpPr>
          <p:cNvPr id="135" name="Группа 134"/>
          <p:cNvGrpSpPr/>
          <p:nvPr/>
        </p:nvGrpSpPr>
        <p:grpSpPr>
          <a:xfrm>
            <a:off x="683568" y="692696"/>
            <a:ext cx="3528392" cy="5334061"/>
            <a:chOff x="971600" y="692696"/>
            <a:chExt cx="3528392" cy="5334061"/>
          </a:xfrm>
        </p:grpSpPr>
        <p:grpSp>
          <p:nvGrpSpPr>
            <p:cNvPr id="34" name="Группа 33"/>
            <p:cNvGrpSpPr/>
            <p:nvPr/>
          </p:nvGrpSpPr>
          <p:grpSpPr>
            <a:xfrm>
              <a:off x="971600" y="692696"/>
              <a:ext cx="1368152" cy="5334061"/>
              <a:chOff x="2267744" y="692696"/>
              <a:chExt cx="1080120" cy="5688632"/>
            </a:xfrm>
          </p:grpSpPr>
          <p:sp>
            <p:nvSpPr>
              <p:cNvPr id="9" name="Прямоугольник 8"/>
              <p:cNvSpPr/>
              <p:nvPr/>
            </p:nvSpPr>
            <p:spPr>
              <a:xfrm>
                <a:off x="2267744" y="69269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0</a:t>
                </a:r>
                <a:endParaRPr lang="ru-RU" sz="1600" b="1" dirty="0"/>
              </a:p>
            </p:txBody>
          </p:sp>
          <p:sp>
            <p:nvSpPr>
              <p:cNvPr id="10" name="Прямоугольник 9"/>
              <p:cNvSpPr/>
              <p:nvPr/>
            </p:nvSpPr>
            <p:spPr>
              <a:xfrm>
                <a:off x="2267744" y="105273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</a:t>
                </a:r>
                <a:endParaRPr lang="ru-RU" sz="1600" b="1" dirty="0"/>
              </a:p>
            </p:txBody>
          </p:sp>
          <p:sp>
            <p:nvSpPr>
              <p:cNvPr id="11" name="Прямоугольник 10"/>
              <p:cNvSpPr/>
              <p:nvPr/>
            </p:nvSpPr>
            <p:spPr>
              <a:xfrm>
                <a:off x="2267744" y="141277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2</a:t>
                </a:r>
                <a:endParaRPr lang="ru-RU" sz="1600" b="1" dirty="0"/>
              </a:p>
            </p:txBody>
          </p:sp>
          <p:sp>
            <p:nvSpPr>
              <p:cNvPr id="12" name="Прямоугольник 11"/>
              <p:cNvSpPr/>
              <p:nvPr/>
            </p:nvSpPr>
            <p:spPr>
              <a:xfrm>
                <a:off x="2267744" y="177281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3</a:t>
                </a:r>
                <a:endParaRPr lang="ru-RU" sz="1600" b="1" dirty="0"/>
              </a:p>
            </p:txBody>
          </p:sp>
          <p:sp>
            <p:nvSpPr>
              <p:cNvPr id="13" name="Прямоугольник 12"/>
              <p:cNvSpPr/>
              <p:nvPr/>
            </p:nvSpPr>
            <p:spPr>
              <a:xfrm>
                <a:off x="2267744" y="213285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4</a:t>
                </a:r>
                <a:endParaRPr lang="ru-RU" sz="1600" b="1" dirty="0"/>
              </a:p>
            </p:txBody>
          </p:sp>
          <p:sp>
            <p:nvSpPr>
              <p:cNvPr id="14" name="Прямоугольник 13"/>
              <p:cNvSpPr/>
              <p:nvPr/>
            </p:nvSpPr>
            <p:spPr>
              <a:xfrm>
                <a:off x="2267744" y="249289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5</a:t>
                </a:r>
                <a:endParaRPr lang="ru-RU" sz="1600" b="1" dirty="0"/>
              </a:p>
            </p:txBody>
          </p:sp>
          <p:sp>
            <p:nvSpPr>
              <p:cNvPr id="15" name="Прямоугольник 14"/>
              <p:cNvSpPr/>
              <p:nvPr/>
            </p:nvSpPr>
            <p:spPr>
              <a:xfrm>
                <a:off x="2267744" y="285293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6</a:t>
                </a:r>
                <a:endParaRPr lang="ru-RU" sz="1600" b="1" dirty="0"/>
              </a:p>
            </p:txBody>
          </p:sp>
          <p:sp>
            <p:nvSpPr>
              <p:cNvPr id="16" name="Прямоугольник 15"/>
              <p:cNvSpPr/>
              <p:nvPr/>
            </p:nvSpPr>
            <p:spPr>
              <a:xfrm>
                <a:off x="2267744" y="321297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7</a:t>
                </a:r>
                <a:endParaRPr lang="ru-RU" sz="1600" b="1" dirty="0"/>
              </a:p>
            </p:txBody>
          </p:sp>
          <p:sp>
            <p:nvSpPr>
              <p:cNvPr id="25" name="Прямоугольник 24"/>
              <p:cNvSpPr/>
              <p:nvPr/>
            </p:nvSpPr>
            <p:spPr>
              <a:xfrm>
                <a:off x="2267744" y="357301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8</a:t>
                </a:r>
                <a:endParaRPr lang="ru-RU" sz="1600" b="1" dirty="0"/>
              </a:p>
            </p:txBody>
          </p:sp>
          <p:sp>
            <p:nvSpPr>
              <p:cNvPr id="26" name="Прямоугольник 25"/>
              <p:cNvSpPr/>
              <p:nvPr/>
            </p:nvSpPr>
            <p:spPr>
              <a:xfrm>
                <a:off x="2267744" y="393305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9</a:t>
                </a:r>
                <a:endParaRPr lang="ru-RU" sz="1600" b="1" dirty="0"/>
              </a:p>
            </p:txBody>
          </p:sp>
          <p:sp>
            <p:nvSpPr>
              <p:cNvPr id="27" name="Прямоугольник 26"/>
              <p:cNvSpPr/>
              <p:nvPr/>
            </p:nvSpPr>
            <p:spPr>
              <a:xfrm>
                <a:off x="2267744" y="429309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10</a:t>
                </a:r>
                <a:endParaRPr lang="ru-RU" sz="1600" b="1" dirty="0"/>
              </a:p>
            </p:txBody>
          </p:sp>
          <p:sp>
            <p:nvSpPr>
              <p:cNvPr id="28" name="Прямоугольник 27"/>
              <p:cNvSpPr/>
              <p:nvPr/>
            </p:nvSpPr>
            <p:spPr>
              <a:xfrm>
                <a:off x="2267744" y="465313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11</a:t>
                </a:r>
                <a:endParaRPr lang="ru-RU" sz="1600" b="1" dirty="0"/>
              </a:p>
            </p:txBody>
          </p:sp>
          <p:sp>
            <p:nvSpPr>
              <p:cNvPr id="29" name="Прямоугольник 28"/>
              <p:cNvSpPr/>
              <p:nvPr/>
            </p:nvSpPr>
            <p:spPr>
              <a:xfrm>
                <a:off x="2267744" y="501317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12</a:t>
                </a:r>
                <a:endParaRPr lang="ru-RU" sz="1600" b="1" dirty="0"/>
              </a:p>
            </p:txBody>
          </p:sp>
          <p:sp>
            <p:nvSpPr>
              <p:cNvPr id="30" name="Прямоугольник 29"/>
              <p:cNvSpPr/>
              <p:nvPr/>
            </p:nvSpPr>
            <p:spPr>
              <a:xfrm>
                <a:off x="2267744" y="537321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13</a:t>
                </a:r>
                <a:endParaRPr lang="ru-RU" sz="1600" b="1" dirty="0"/>
              </a:p>
            </p:txBody>
          </p:sp>
          <p:sp>
            <p:nvSpPr>
              <p:cNvPr id="31" name="Прямоугольник 30"/>
              <p:cNvSpPr/>
              <p:nvPr/>
            </p:nvSpPr>
            <p:spPr>
              <a:xfrm>
                <a:off x="2267744" y="573325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14</a:t>
                </a:r>
                <a:endParaRPr lang="ru-RU" sz="1600" b="1" dirty="0"/>
              </a:p>
            </p:txBody>
          </p:sp>
          <p:sp>
            <p:nvSpPr>
              <p:cNvPr id="32" name="Прямоугольник 31"/>
              <p:cNvSpPr/>
              <p:nvPr/>
            </p:nvSpPr>
            <p:spPr>
              <a:xfrm>
                <a:off x="2267744" y="609329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15</a:t>
                </a:r>
                <a:endParaRPr lang="ru-RU" sz="1600" b="1" dirty="0"/>
              </a:p>
            </p:txBody>
          </p:sp>
        </p:grpSp>
        <p:grpSp>
          <p:nvGrpSpPr>
            <p:cNvPr id="36" name="Группа 35"/>
            <p:cNvGrpSpPr/>
            <p:nvPr/>
          </p:nvGrpSpPr>
          <p:grpSpPr>
            <a:xfrm>
              <a:off x="3131840" y="692696"/>
              <a:ext cx="1368152" cy="5334061"/>
              <a:chOff x="2267744" y="692696"/>
              <a:chExt cx="1080120" cy="5688632"/>
            </a:xfrm>
          </p:grpSpPr>
          <p:sp>
            <p:nvSpPr>
              <p:cNvPr id="37" name="Прямоугольник 36"/>
              <p:cNvSpPr/>
              <p:nvPr/>
            </p:nvSpPr>
            <p:spPr>
              <a:xfrm>
                <a:off x="2267744" y="69269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0</a:t>
                </a:r>
                <a:endParaRPr lang="ru-RU" sz="1600" b="1" dirty="0"/>
              </a:p>
            </p:txBody>
          </p:sp>
          <p:sp>
            <p:nvSpPr>
              <p:cNvPr id="38" name="Прямоугольник 37"/>
              <p:cNvSpPr/>
              <p:nvPr/>
            </p:nvSpPr>
            <p:spPr>
              <a:xfrm>
                <a:off x="2267744" y="105273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</a:t>
                </a:r>
                <a:endParaRPr lang="ru-RU" sz="1600" b="1" dirty="0"/>
              </a:p>
            </p:txBody>
          </p:sp>
          <p:sp>
            <p:nvSpPr>
              <p:cNvPr id="39" name="Прямоугольник 38"/>
              <p:cNvSpPr/>
              <p:nvPr/>
            </p:nvSpPr>
            <p:spPr>
              <a:xfrm>
                <a:off x="2267744" y="141277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2</a:t>
                </a:r>
                <a:endParaRPr lang="ru-RU" sz="1600" b="1" dirty="0"/>
              </a:p>
            </p:txBody>
          </p:sp>
          <p:sp>
            <p:nvSpPr>
              <p:cNvPr id="40" name="Прямоугольник 39"/>
              <p:cNvSpPr/>
              <p:nvPr/>
            </p:nvSpPr>
            <p:spPr>
              <a:xfrm>
                <a:off x="2267744" y="177281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3</a:t>
                </a:r>
                <a:endParaRPr lang="ru-RU" sz="1600" b="1" dirty="0"/>
              </a:p>
            </p:txBody>
          </p:sp>
          <p:sp>
            <p:nvSpPr>
              <p:cNvPr id="41" name="Прямоугольник 40"/>
              <p:cNvSpPr/>
              <p:nvPr/>
            </p:nvSpPr>
            <p:spPr>
              <a:xfrm>
                <a:off x="2267744" y="213285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4</a:t>
                </a:r>
                <a:endParaRPr lang="ru-RU" sz="1600" b="1" dirty="0"/>
              </a:p>
            </p:txBody>
          </p:sp>
          <p:sp>
            <p:nvSpPr>
              <p:cNvPr id="42" name="Прямоугольник 41"/>
              <p:cNvSpPr/>
              <p:nvPr/>
            </p:nvSpPr>
            <p:spPr>
              <a:xfrm>
                <a:off x="2267744" y="249289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5</a:t>
                </a:r>
                <a:endParaRPr lang="ru-RU" sz="1600" b="1" dirty="0"/>
              </a:p>
            </p:txBody>
          </p:sp>
          <p:sp>
            <p:nvSpPr>
              <p:cNvPr id="43" name="Прямоугольник 42"/>
              <p:cNvSpPr/>
              <p:nvPr/>
            </p:nvSpPr>
            <p:spPr>
              <a:xfrm>
                <a:off x="2267744" y="285293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6</a:t>
                </a:r>
                <a:endParaRPr lang="ru-RU" sz="1600" b="1" dirty="0"/>
              </a:p>
            </p:txBody>
          </p:sp>
          <p:sp>
            <p:nvSpPr>
              <p:cNvPr id="44" name="Прямоугольник 43"/>
              <p:cNvSpPr/>
              <p:nvPr/>
            </p:nvSpPr>
            <p:spPr>
              <a:xfrm>
                <a:off x="2267744" y="321297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7</a:t>
                </a:r>
                <a:endParaRPr lang="ru-RU" sz="1600" b="1" dirty="0"/>
              </a:p>
            </p:txBody>
          </p:sp>
          <p:sp>
            <p:nvSpPr>
              <p:cNvPr id="45" name="Прямоугольник 44"/>
              <p:cNvSpPr/>
              <p:nvPr/>
            </p:nvSpPr>
            <p:spPr>
              <a:xfrm>
                <a:off x="2267744" y="357301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8</a:t>
                </a:r>
                <a:endParaRPr lang="ru-RU" sz="1600" b="1" dirty="0"/>
              </a:p>
            </p:txBody>
          </p:sp>
          <p:sp>
            <p:nvSpPr>
              <p:cNvPr id="46" name="Прямоугольник 45"/>
              <p:cNvSpPr/>
              <p:nvPr/>
            </p:nvSpPr>
            <p:spPr>
              <a:xfrm>
                <a:off x="2267744" y="393305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9</a:t>
                </a:r>
                <a:endParaRPr lang="ru-RU" sz="1600" b="1" dirty="0"/>
              </a:p>
            </p:txBody>
          </p:sp>
          <p:sp>
            <p:nvSpPr>
              <p:cNvPr id="47" name="Прямоугольник 46"/>
              <p:cNvSpPr/>
              <p:nvPr/>
            </p:nvSpPr>
            <p:spPr>
              <a:xfrm>
                <a:off x="2267744" y="429309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10</a:t>
                </a:r>
                <a:endParaRPr lang="ru-RU" sz="1600" b="1" dirty="0"/>
              </a:p>
            </p:txBody>
          </p:sp>
          <p:sp>
            <p:nvSpPr>
              <p:cNvPr id="48" name="Прямоугольник 47"/>
              <p:cNvSpPr/>
              <p:nvPr/>
            </p:nvSpPr>
            <p:spPr>
              <a:xfrm>
                <a:off x="2267744" y="465313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11</a:t>
                </a:r>
                <a:endParaRPr lang="ru-RU" sz="1600" b="1" dirty="0"/>
              </a:p>
            </p:txBody>
          </p:sp>
          <p:sp>
            <p:nvSpPr>
              <p:cNvPr id="49" name="Прямоугольник 48"/>
              <p:cNvSpPr/>
              <p:nvPr/>
            </p:nvSpPr>
            <p:spPr>
              <a:xfrm>
                <a:off x="2267744" y="501317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12</a:t>
                </a:r>
                <a:endParaRPr lang="ru-RU" sz="1600" b="1" dirty="0"/>
              </a:p>
            </p:txBody>
          </p:sp>
          <p:sp>
            <p:nvSpPr>
              <p:cNvPr id="50" name="Прямоугольник 49"/>
              <p:cNvSpPr/>
              <p:nvPr/>
            </p:nvSpPr>
            <p:spPr>
              <a:xfrm>
                <a:off x="2267744" y="537321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13</a:t>
                </a:r>
                <a:endParaRPr lang="ru-RU" sz="1600" b="1" dirty="0"/>
              </a:p>
            </p:txBody>
          </p:sp>
          <p:sp>
            <p:nvSpPr>
              <p:cNvPr id="51" name="Прямоугольник 50"/>
              <p:cNvSpPr/>
              <p:nvPr/>
            </p:nvSpPr>
            <p:spPr>
              <a:xfrm>
                <a:off x="2267744" y="573325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14</a:t>
                </a:r>
                <a:endParaRPr lang="ru-RU" sz="1600" b="1" dirty="0"/>
              </a:p>
            </p:txBody>
          </p:sp>
          <p:sp>
            <p:nvSpPr>
              <p:cNvPr id="52" name="Прямоугольник 51"/>
              <p:cNvSpPr/>
              <p:nvPr/>
            </p:nvSpPr>
            <p:spPr>
              <a:xfrm>
                <a:off x="2267744" y="609329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15</a:t>
                </a:r>
                <a:endParaRPr lang="ru-RU" sz="1600" b="1" dirty="0"/>
              </a:p>
            </p:txBody>
          </p:sp>
        </p:grpSp>
        <p:cxnSp>
          <p:nvCxnSpPr>
            <p:cNvPr id="54" name="Прямая со стрелкой 53"/>
            <p:cNvCxnSpPr>
              <a:endCxn id="37" idx="1"/>
            </p:cNvCxnSpPr>
            <p:nvPr/>
          </p:nvCxnSpPr>
          <p:spPr>
            <a:xfrm>
              <a:off x="2339752" y="827735"/>
              <a:ext cx="7920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 стрелкой 54"/>
            <p:cNvCxnSpPr/>
            <p:nvPr/>
          </p:nvCxnSpPr>
          <p:spPr>
            <a:xfrm>
              <a:off x="2339752" y="1196751"/>
              <a:ext cx="7920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 стрелкой 55"/>
            <p:cNvCxnSpPr/>
            <p:nvPr/>
          </p:nvCxnSpPr>
          <p:spPr>
            <a:xfrm>
              <a:off x="2339752" y="1484783"/>
              <a:ext cx="7920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 стрелкой 56"/>
            <p:cNvCxnSpPr/>
            <p:nvPr/>
          </p:nvCxnSpPr>
          <p:spPr>
            <a:xfrm>
              <a:off x="2339752" y="1844823"/>
              <a:ext cx="7920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/>
            <p:cNvCxnSpPr/>
            <p:nvPr/>
          </p:nvCxnSpPr>
          <p:spPr>
            <a:xfrm>
              <a:off x="2339752" y="2183091"/>
              <a:ext cx="7920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/>
            <p:cNvCxnSpPr/>
            <p:nvPr/>
          </p:nvCxnSpPr>
          <p:spPr>
            <a:xfrm>
              <a:off x="2339752" y="2503781"/>
              <a:ext cx="7920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/>
            <p:cNvCxnSpPr/>
            <p:nvPr/>
          </p:nvCxnSpPr>
          <p:spPr>
            <a:xfrm>
              <a:off x="2339752" y="2852935"/>
              <a:ext cx="7920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 стрелкой 60"/>
            <p:cNvCxnSpPr/>
            <p:nvPr/>
          </p:nvCxnSpPr>
          <p:spPr>
            <a:xfrm>
              <a:off x="2339752" y="3212975"/>
              <a:ext cx="7920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 стрелкой 61"/>
            <p:cNvCxnSpPr/>
            <p:nvPr/>
          </p:nvCxnSpPr>
          <p:spPr>
            <a:xfrm>
              <a:off x="2339752" y="3501007"/>
              <a:ext cx="7920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 стрелкой 62"/>
            <p:cNvCxnSpPr/>
            <p:nvPr/>
          </p:nvCxnSpPr>
          <p:spPr>
            <a:xfrm>
              <a:off x="2339752" y="3861047"/>
              <a:ext cx="7920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 стрелкой 63"/>
            <p:cNvCxnSpPr/>
            <p:nvPr/>
          </p:nvCxnSpPr>
          <p:spPr>
            <a:xfrm>
              <a:off x="2339752" y="4221087"/>
              <a:ext cx="7920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 стрелкой 64"/>
            <p:cNvCxnSpPr/>
            <p:nvPr/>
          </p:nvCxnSpPr>
          <p:spPr>
            <a:xfrm>
              <a:off x="2339752" y="4581127"/>
              <a:ext cx="7920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 стрелкой 65"/>
            <p:cNvCxnSpPr/>
            <p:nvPr/>
          </p:nvCxnSpPr>
          <p:spPr>
            <a:xfrm>
              <a:off x="2339752" y="4869160"/>
              <a:ext cx="7920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 стрелкой 66"/>
            <p:cNvCxnSpPr/>
            <p:nvPr/>
          </p:nvCxnSpPr>
          <p:spPr>
            <a:xfrm>
              <a:off x="2339752" y="5229200"/>
              <a:ext cx="7920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 стрелкой 67"/>
            <p:cNvCxnSpPr/>
            <p:nvPr/>
          </p:nvCxnSpPr>
          <p:spPr>
            <a:xfrm>
              <a:off x="2339752" y="5549890"/>
              <a:ext cx="7920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 стрелкой 68"/>
            <p:cNvCxnSpPr/>
            <p:nvPr/>
          </p:nvCxnSpPr>
          <p:spPr>
            <a:xfrm>
              <a:off x="2339752" y="5888157"/>
              <a:ext cx="7920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Группа 133"/>
          <p:cNvGrpSpPr/>
          <p:nvPr/>
        </p:nvGrpSpPr>
        <p:grpSpPr>
          <a:xfrm>
            <a:off x="5220072" y="687227"/>
            <a:ext cx="3528392" cy="5334061"/>
            <a:chOff x="5220072" y="687227"/>
            <a:chExt cx="3528392" cy="5334061"/>
          </a:xfrm>
        </p:grpSpPr>
        <p:grpSp>
          <p:nvGrpSpPr>
            <p:cNvPr id="70" name="Группа 69"/>
            <p:cNvGrpSpPr/>
            <p:nvPr/>
          </p:nvGrpSpPr>
          <p:grpSpPr>
            <a:xfrm>
              <a:off x="5220072" y="687227"/>
              <a:ext cx="1368152" cy="5334061"/>
              <a:chOff x="2267744" y="692696"/>
              <a:chExt cx="1080120" cy="5688632"/>
            </a:xfrm>
          </p:grpSpPr>
          <p:sp>
            <p:nvSpPr>
              <p:cNvPr id="71" name="Прямоугольник 70"/>
              <p:cNvSpPr/>
              <p:nvPr/>
            </p:nvSpPr>
            <p:spPr>
              <a:xfrm>
                <a:off x="2267744" y="69269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0</a:t>
                </a:r>
                <a:endParaRPr lang="ru-RU" sz="1600" b="1" dirty="0"/>
              </a:p>
            </p:txBody>
          </p:sp>
          <p:sp>
            <p:nvSpPr>
              <p:cNvPr id="72" name="Прямоугольник 71"/>
              <p:cNvSpPr/>
              <p:nvPr/>
            </p:nvSpPr>
            <p:spPr>
              <a:xfrm>
                <a:off x="2267744" y="105273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</a:t>
                </a:r>
                <a:endParaRPr lang="ru-RU" sz="1600" b="1" dirty="0"/>
              </a:p>
            </p:txBody>
          </p:sp>
          <p:sp>
            <p:nvSpPr>
              <p:cNvPr id="73" name="Прямоугольник 72"/>
              <p:cNvSpPr/>
              <p:nvPr/>
            </p:nvSpPr>
            <p:spPr>
              <a:xfrm>
                <a:off x="2267744" y="141277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2</a:t>
                </a:r>
                <a:endParaRPr lang="ru-RU" sz="1600" b="1" dirty="0"/>
              </a:p>
            </p:txBody>
          </p:sp>
          <p:sp>
            <p:nvSpPr>
              <p:cNvPr id="74" name="Прямоугольник 73"/>
              <p:cNvSpPr/>
              <p:nvPr/>
            </p:nvSpPr>
            <p:spPr>
              <a:xfrm>
                <a:off x="2267744" y="177281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3</a:t>
                </a:r>
                <a:endParaRPr lang="ru-RU" sz="1600" b="1" dirty="0"/>
              </a:p>
            </p:txBody>
          </p:sp>
          <p:sp>
            <p:nvSpPr>
              <p:cNvPr id="75" name="Прямоугольник 74"/>
              <p:cNvSpPr/>
              <p:nvPr/>
            </p:nvSpPr>
            <p:spPr>
              <a:xfrm>
                <a:off x="2267744" y="213285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4</a:t>
                </a:r>
                <a:endParaRPr lang="ru-RU" sz="1600" b="1" dirty="0"/>
              </a:p>
            </p:txBody>
          </p:sp>
          <p:sp>
            <p:nvSpPr>
              <p:cNvPr id="76" name="Прямоугольник 75"/>
              <p:cNvSpPr/>
              <p:nvPr/>
            </p:nvSpPr>
            <p:spPr>
              <a:xfrm>
                <a:off x="2267744" y="249289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5</a:t>
                </a:r>
                <a:endParaRPr lang="ru-RU" sz="1600" b="1" dirty="0"/>
              </a:p>
            </p:txBody>
          </p:sp>
          <p:sp>
            <p:nvSpPr>
              <p:cNvPr id="77" name="Прямоугольник 76"/>
              <p:cNvSpPr/>
              <p:nvPr/>
            </p:nvSpPr>
            <p:spPr>
              <a:xfrm>
                <a:off x="2267744" y="285293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6</a:t>
                </a:r>
                <a:endParaRPr lang="ru-RU" sz="1600" b="1" dirty="0"/>
              </a:p>
            </p:txBody>
          </p:sp>
          <p:sp>
            <p:nvSpPr>
              <p:cNvPr id="78" name="Прямоугольник 77"/>
              <p:cNvSpPr/>
              <p:nvPr/>
            </p:nvSpPr>
            <p:spPr>
              <a:xfrm>
                <a:off x="2267744" y="321297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7</a:t>
                </a:r>
                <a:endParaRPr lang="ru-RU" sz="1600" b="1" dirty="0"/>
              </a:p>
            </p:txBody>
          </p:sp>
          <p:sp>
            <p:nvSpPr>
              <p:cNvPr id="79" name="Прямоугольник 78"/>
              <p:cNvSpPr/>
              <p:nvPr/>
            </p:nvSpPr>
            <p:spPr>
              <a:xfrm>
                <a:off x="2267744" y="357301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8</a:t>
                </a:r>
                <a:endParaRPr lang="ru-RU" sz="1600" b="1" dirty="0"/>
              </a:p>
            </p:txBody>
          </p:sp>
          <p:sp>
            <p:nvSpPr>
              <p:cNvPr id="80" name="Прямоугольник 79"/>
              <p:cNvSpPr/>
              <p:nvPr/>
            </p:nvSpPr>
            <p:spPr>
              <a:xfrm>
                <a:off x="2267744" y="393305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9</a:t>
                </a:r>
                <a:endParaRPr lang="ru-RU" sz="1600" b="1" dirty="0"/>
              </a:p>
            </p:txBody>
          </p:sp>
          <p:sp>
            <p:nvSpPr>
              <p:cNvPr id="81" name="Прямоугольник 80"/>
              <p:cNvSpPr/>
              <p:nvPr/>
            </p:nvSpPr>
            <p:spPr>
              <a:xfrm>
                <a:off x="2267744" y="429309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10</a:t>
                </a:r>
                <a:endParaRPr lang="ru-RU" sz="1600" b="1" dirty="0"/>
              </a:p>
            </p:txBody>
          </p:sp>
          <p:sp>
            <p:nvSpPr>
              <p:cNvPr id="82" name="Прямоугольник 81"/>
              <p:cNvSpPr/>
              <p:nvPr/>
            </p:nvSpPr>
            <p:spPr>
              <a:xfrm>
                <a:off x="2267744" y="465313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11</a:t>
                </a:r>
                <a:endParaRPr lang="ru-RU" sz="1600" b="1" dirty="0"/>
              </a:p>
            </p:txBody>
          </p:sp>
          <p:sp>
            <p:nvSpPr>
              <p:cNvPr id="83" name="Прямоугольник 82"/>
              <p:cNvSpPr/>
              <p:nvPr/>
            </p:nvSpPr>
            <p:spPr>
              <a:xfrm>
                <a:off x="2267744" y="501317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12</a:t>
                </a:r>
                <a:endParaRPr lang="ru-RU" sz="1600" b="1" dirty="0"/>
              </a:p>
            </p:txBody>
          </p:sp>
          <p:sp>
            <p:nvSpPr>
              <p:cNvPr id="84" name="Прямоугольник 83"/>
              <p:cNvSpPr/>
              <p:nvPr/>
            </p:nvSpPr>
            <p:spPr>
              <a:xfrm>
                <a:off x="2267744" y="537321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13</a:t>
                </a:r>
                <a:endParaRPr lang="ru-RU" sz="1600" b="1" dirty="0"/>
              </a:p>
            </p:txBody>
          </p:sp>
          <p:sp>
            <p:nvSpPr>
              <p:cNvPr id="85" name="Прямоугольник 84"/>
              <p:cNvSpPr/>
              <p:nvPr/>
            </p:nvSpPr>
            <p:spPr>
              <a:xfrm>
                <a:off x="2267744" y="573325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14</a:t>
                </a:r>
                <a:endParaRPr lang="ru-RU" sz="1600" b="1" dirty="0"/>
              </a:p>
            </p:txBody>
          </p:sp>
          <p:sp>
            <p:nvSpPr>
              <p:cNvPr id="86" name="Прямоугольник 85"/>
              <p:cNvSpPr/>
              <p:nvPr/>
            </p:nvSpPr>
            <p:spPr>
              <a:xfrm>
                <a:off x="2267744" y="609329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15</a:t>
                </a:r>
                <a:endParaRPr lang="ru-RU" sz="1600" b="1" dirty="0"/>
              </a:p>
            </p:txBody>
          </p:sp>
        </p:grpSp>
        <p:grpSp>
          <p:nvGrpSpPr>
            <p:cNvPr id="87" name="Группа 86"/>
            <p:cNvGrpSpPr/>
            <p:nvPr/>
          </p:nvGrpSpPr>
          <p:grpSpPr>
            <a:xfrm>
              <a:off x="7380312" y="687227"/>
              <a:ext cx="1368152" cy="5334061"/>
              <a:chOff x="2267744" y="692696"/>
              <a:chExt cx="1080120" cy="5688632"/>
            </a:xfrm>
          </p:grpSpPr>
          <p:sp>
            <p:nvSpPr>
              <p:cNvPr id="88" name="Прямоугольник 87"/>
              <p:cNvSpPr/>
              <p:nvPr/>
            </p:nvSpPr>
            <p:spPr>
              <a:xfrm>
                <a:off x="2267744" y="69269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0</a:t>
                </a:r>
                <a:endParaRPr lang="ru-RU" sz="1600" b="1" dirty="0"/>
              </a:p>
            </p:txBody>
          </p:sp>
          <p:sp>
            <p:nvSpPr>
              <p:cNvPr id="89" name="Прямоугольник 88"/>
              <p:cNvSpPr/>
              <p:nvPr/>
            </p:nvSpPr>
            <p:spPr>
              <a:xfrm>
                <a:off x="2267744" y="105273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</a:t>
                </a:r>
                <a:endParaRPr lang="ru-RU" sz="1600" b="1" dirty="0"/>
              </a:p>
            </p:txBody>
          </p:sp>
          <p:sp>
            <p:nvSpPr>
              <p:cNvPr id="90" name="Прямоугольник 89"/>
              <p:cNvSpPr/>
              <p:nvPr/>
            </p:nvSpPr>
            <p:spPr>
              <a:xfrm>
                <a:off x="2267744" y="141277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2</a:t>
                </a:r>
                <a:endParaRPr lang="ru-RU" sz="1600" b="1" dirty="0"/>
              </a:p>
            </p:txBody>
          </p:sp>
          <p:sp>
            <p:nvSpPr>
              <p:cNvPr id="91" name="Прямоугольник 90"/>
              <p:cNvSpPr/>
              <p:nvPr/>
            </p:nvSpPr>
            <p:spPr>
              <a:xfrm>
                <a:off x="2267744" y="177281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3</a:t>
                </a:r>
                <a:endParaRPr lang="ru-RU" sz="1600" b="1" dirty="0"/>
              </a:p>
            </p:txBody>
          </p:sp>
          <p:sp>
            <p:nvSpPr>
              <p:cNvPr id="92" name="Прямоугольник 91"/>
              <p:cNvSpPr/>
              <p:nvPr/>
            </p:nvSpPr>
            <p:spPr>
              <a:xfrm>
                <a:off x="2267744" y="213285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4</a:t>
                </a:r>
                <a:endParaRPr lang="ru-RU" sz="1600" b="1" dirty="0"/>
              </a:p>
            </p:txBody>
          </p:sp>
          <p:sp>
            <p:nvSpPr>
              <p:cNvPr id="93" name="Прямоугольник 92"/>
              <p:cNvSpPr/>
              <p:nvPr/>
            </p:nvSpPr>
            <p:spPr>
              <a:xfrm>
                <a:off x="2267744" y="249289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5</a:t>
                </a:r>
                <a:endParaRPr lang="ru-RU" sz="1600" b="1" dirty="0"/>
              </a:p>
            </p:txBody>
          </p:sp>
          <p:sp>
            <p:nvSpPr>
              <p:cNvPr id="94" name="Прямоугольник 93"/>
              <p:cNvSpPr/>
              <p:nvPr/>
            </p:nvSpPr>
            <p:spPr>
              <a:xfrm>
                <a:off x="2267744" y="285293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6</a:t>
                </a:r>
                <a:endParaRPr lang="ru-RU" sz="1600" b="1" dirty="0"/>
              </a:p>
            </p:txBody>
          </p:sp>
          <p:sp>
            <p:nvSpPr>
              <p:cNvPr id="95" name="Прямоугольник 94"/>
              <p:cNvSpPr/>
              <p:nvPr/>
            </p:nvSpPr>
            <p:spPr>
              <a:xfrm>
                <a:off x="2267744" y="321297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7</a:t>
                </a:r>
                <a:endParaRPr lang="ru-RU" sz="1600" b="1" dirty="0"/>
              </a:p>
            </p:txBody>
          </p:sp>
          <p:sp>
            <p:nvSpPr>
              <p:cNvPr id="96" name="Прямоугольник 95"/>
              <p:cNvSpPr/>
              <p:nvPr/>
            </p:nvSpPr>
            <p:spPr>
              <a:xfrm>
                <a:off x="2267744" y="357301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8</a:t>
                </a:r>
                <a:endParaRPr lang="ru-RU" sz="1600" b="1" dirty="0"/>
              </a:p>
            </p:txBody>
          </p:sp>
          <p:sp>
            <p:nvSpPr>
              <p:cNvPr id="97" name="Прямоугольник 96"/>
              <p:cNvSpPr/>
              <p:nvPr/>
            </p:nvSpPr>
            <p:spPr>
              <a:xfrm>
                <a:off x="2267744" y="393305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9</a:t>
                </a:r>
                <a:endParaRPr lang="ru-RU" sz="1600" b="1" dirty="0"/>
              </a:p>
            </p:txBody>
          </p:sp>
          <p:sp>
            <p:nvSpPr>
              <p:cNvPr id="98" name="Прямоугольник 97"/>
              <p:cNvSpPr/>
              <p:nvPr/>
            </p:nvSpPr>
            <p:spPr>
              <a:xfrm>
                <a:off x="2267744" y="429309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10</a:t>
                </a:r>
                <a:endParaRPr lang="ru-RU" sz="1600" b="1" dirty="0"/>
              </a:p>
            </p:txBody>
          </p:sp>
          <p:sp>
            <p:nvSpPr>
              <p:cNvPr id="99" name="Прямоугольник 98"/>
              <p:cNvSpPr/>
              <p:nvPr/>
            </p:nvSpPr>
            <p:spPr>
              <a:xfrm>
                <a:off x="2267744" y="465313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11</a:t>
                </a:r>
                <a:endParaRPr lang="ru-RU" sz="1600" b="1" dirty="0"/>
              </a:p>
            </p:txBody>
          </p:sp>
          <p:sp>
            <p:nvSpPr>
              <p:cNvPr id="100" name="Прямоугольник 99"/>
              <p:cNvSpPr/>
              <p:nvPr/>
            </p:nvSpPr>
            <p:spPr>
              <a:xfrm>
                <a:off x="2267744" y="501317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12</a:t>
                </a:r>
                <a:endParaRPr lang="ru-RU" sz="1600" b="1" dirty="0"/>
              </a:p>
            </p:txBody>
          </p:sp>
          <p:sp>
            <p:nvSpPr>
              <p:cNvPr id="101" name="Прямоугольник 100"/>
              <p:cNvSpPr/>
              <p:nvPr/>
            </p:nvSpPr>
            <p:spPr>
              <a:xfrm>
                <a:off x="2267744" y="537321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13</a:t>
                </a:r>
                <a:endParaRPr lang="ru-RU" sz="1600" b="1" dirty="0"/>
              </a:p>
            </p:txBody>
          </p:sp>
          <p:sp>
            <p:nvSpPr>
              <p:cNvPr id="102" name="Прямоугольник 101"/>
              <p:cNvSpPr/>
              <p:nvPr/>
            </p:nvSpPr>
            <p:spPr>
              <a:xfrm>
                <a:off x="2267744" y="573325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14</a:t>
                </a:r>
                <a:endParaRPr lang="ru-RU" sz="1600" b="1" dirty="0"/>
              </a:p>
            </p:txBody>
          </p:sp>
          <p:sp>
            <p:nvSpPr>
              <p:cNvPr id="103" name="Прямоугольник 102"/>
              <p:cNvSpPr/>
              <p:nvPr/>
            </p:nvSpPr>
            <p:spPr>
              <a:xfrm>
                <a:off x="2267744" y="609329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15</a:t>
                </a:r>
                <a:endParaRPr lang="ru-RU" sz="1600" b="1" dirty="0"/>
              </a:p>
            </p:txBody>
          </p:sp>
        </p:grpSp>
        <p:cxnSp>
          <p:nvCxnSpPr>
            <p:cNvPr id="104" name="Прямая со стрелкой 103"/>
            <p:cNvCxnSpPr/>
            <p:nvPr/>
          </p:nvCxnSpPr>
          <p:spPr>
            <a:xfrm>
              <a:off x="6588224" y="822266"/>
              <a:ext cx="7920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 стрелкой 104"/>
            <p:cNvCxnSpPr/>
            <p:nvPr/>
          </p:nvCxnSpPr>
          <p:spPr>
            <a:xfrm>
              <a:off x="6588224" y="1191282"/>
              <a:ext cx="792088" cy="36876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 стрелкой 105"/>
            <p:cNvCxnSpPr/>
            <p:nvPr/>
          </p:nvCxnSpPr>
          <p:spPr>
            <a:xfrm>
              <a:off x="6588224" y="1479314"/>
              <a:ext cx="792088" cy="6983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 стрелкой 106"/>
            <p:cNvCxnSpPr/>
            <p:nvPr/>
          </p:nvCxnSpPr>
          <p:spPr>
            <a:xfrm>
              <a:off x="6588224" y="1839354"/>
              <a:ext cx="7920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 стрелкой 107"/>
            <p:cNvCxnSpPr/>
            <p:nvPr/>
          </p:nvCxnSpPr>
          <p:spPr>
            <a:xfrm>
              <a:off x="6588224" y="2177622"/>
              <a:ext cx="792088" cy="13509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 стрелкой 108"/>
            <p:cNvCxnSpPr>
              <a:endCxn id="89" idx="1"/>
            </p:cNvCxnSpPr>
            <p:nvPr/>
          </p:nvCxnSpPr>
          <p:spPr>
            <a:xfrm flipV="1">
              <a:off x="6588224" y="1159866"/>
              <a:ext cx="792088" cy="13384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 стрелкой 109"/>
            <p:cNvCxnSpPr>
              <a:endCxn id="95" idx="1"/>
            </p:cNvCxnSpPr>
            <p:nvPr/>
          </p:nvCxnSpPr>
          <p:spPr>
            <a:xfrm>
              <a:off x="6588224" y="2847466"/>
              <a:ext cx="792088" cy="3379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 стрелкой 110"/>
            <p:cNvCxnSpPr>
              <a:endCxn id="90" idx="1"/>
            </p:cNvCxnSpPr>
            <p:nvPr/>
          </p:nvCxnSpPr>
          <p:spPr>
            <a:xfrm flipV="1">
              <a:off x="6588224" y="1497465"/>
              <a:ext cx="792088" cy="17100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 стрелкой 111"/>
            <p:cNvCxnSpPr/>
            <p:nvPr/>
          </p:nvCxnSpPr>
          <p:spPr>
            <a:xfrm>
              <a:off x="6588224" y="3495538"/>
              <a:ext cx="792088" cy="725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 стрелкой 112"/>
            <p:cNvCxnSpPr>
              <a:endCxn id="94" idx="1"/>
            </p:cNvCxnSpPr>
            <p:nvPr/>
          </p:nvCxnSpPr>
          <p:spPr>
            <a:xfrm flipV="1">
              <a:off x="6588224" y="2847860"/>
              <a:ext cx="792088" cy="10077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 стрелкой 113"/>
            <p:cNvCxnSpPr>
              <a:endCxn id="103" idx="1"/>
            </p:cNvCxnSpPr>
            <p:nvPr/>
          </p:nvCxnSpPr>
          <p:spPr>
            <a:xfrm>
              <a:off x="6588224" y="4215618"/>
              <a:ext cx="792088" cy="16706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Прямая со стрелкой 114"/>
            <p:cNvCxnSpPr/>
            <p:nvPr/>
          </p:nvCxnSpPr>
          <p:spPr>
            <a:xfrm flipV="1">
              <a:off x="6588224" y="3866124"/>
              <a:ext cx="792088" cy="7095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 стрелкой 115"/>
            <p:cNvCxnSpPr>
              <a:endCxn id="93" idx="1"/>
            </p:cNvCxnSpPr>
            <p:nvPr/>
          </p:nvCxnSpPr>
          <p:spPr>
            <a:xfrm flipV="1">
              <a:off x="6588224" y="2510261"/>
              <a:ext cx="792088" cy="23534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Прямая со стрелкой 116"/>
            <p:cNvCxnSpPr/>
            <p:nvPr/>
          </p:nvCxnSpPr>
          <p:spPr>
            <a:xfrm>
              <a:off x="6588224" y="5223731"/>
              <a:ext cx="7920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Прямая со стрелкой 117"/>
            <p:cNvCxnSpPr/>
            <p:nvPr/>
          </p:nvCxnSpPr>
          <p:spPr>
            <a:xfrm flipV="1">
              <a:off x="6588224" y="4535853"/>
              <a:ext cx="792088" cy="10085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Прямая со стрелкой 118"/>
            <p:cNvCxnSpPr/>
            <p:nvPr/>
          </p:nvCxnSpPr>
          <p:spPr>
            <a:xfrm flipV="1">
              <a:off x="6588224" y="5554118"/>
              <a:ext cx="792088" cy="3285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Прямоугольник 144"/>
          <p:cNvSpPr/>
          <p:nvPr/>
        </p:nvSpPr>
        <p:spPr>
          <a:xfrm>
            <a:off x="4499992" y="2167157"/>
            <a:ext cx="6142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isometricRightUp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convex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3"/>
                </a:solidFill>
                <a:latin typeface="Algerian" pitchFamily="82" charset="0"/>
              </a:rPr>
              <a:t>V</a:t>
            </a:r>
            <a:endParaRPr lang="ru-RU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196" name="Прямоугольник 195"/>
          <p:cNvSpPr/>
          <p:nvPr/>
        </p:nvSpPr>
        <p:spPr>
          <a:xfrm>
            <a:off x="-180528" y="1705492"/>
            <a:ext cx="111832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isometricRightUp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convex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3"/>
                </a:solidFill>
                <a:latin typeface="Algerian" pitchFamily="82" charset="0"/>
              </a:rPr>
              <a:t>V</a:t>
            </a:r>
            <a:endParaRPr lang="ru-RU" sz="54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7073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Shared Memory. Bank conflicts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54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>
          <a:xfrm>
            <a:off x="3347864" y="6237312"/>
            <a:ext cx="2895600" cy="476250"/>
          </a:xfrm>
        </p:spPr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grpSp>
        <p:nvGrpSpPr>
          <p:cNvPr id="135" name="Группа 134"/>
          <p:cNvGrpSpPr/>
          <p:nvPr/>
        </p:nvGrpSpPr>
        <p:grpSpPr>
          <a:xfrm>
            <a:off x="683568" y="692696"/>
            <a:ext cx="3528392" cy="5334061"/>
            <a:chOff x="971600" y="692696"/>
            <a:chExt cx="3528392" cy="5334061"/>
          </a:xfrm>
        </p:grpSpPr>
        <p:grpSp>
          <p:nvGrpSpPr>
            <p:cNvPr id="34" name="Группа 33"/>
            <p:cNvGrpSpPr/>
            <p:nvPr/>
          </p:nvGrpSpPr>
          <p:grpSpPr>
            <a:xfrm>
              <a:off x="971600" y="692696"/>
              <a:ext cx="1368152" cy="5334061"/>
              <a:chOff x="2267744" y="692696"/>
              <a:chExt cx="1080120" cy="5688632"/>
            </a:xfrm>
          </p:grpSpPr>
          <p:sp>
            <p:nvSpPr>
              <p:cNvPr id="9" name="Прямоугольник 8"/>
              <p:cNvSpPr/>
              <p:nvPr/>
            </p:nvSpPr>
            <p:spPr>
              <a:xfrm>
                <a:off x="2267744" y="69269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0</a:t>
                </a:r>
                <a:endParaRPr lang="ru-RU" sz="1600" b="1" dirty="0"/>
              </a:p>
            </p:txBody>
          </p:sp>
          <p:sp>
            <p:nvSpPr>
              <p:cNvPr id="10" name="Прямоугольник 9"/>
              <p:cNvSpPr/>
              <p:nvPr/>
            </p:nvSpPr>
            <p:spPr>
              <a:xfrm>
                <a:off x="2267744" y="105273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</a:t>
                </a:r>
                <a:endParaRPr lang="ru-RU" sz="1600" b="1" dirty="0"/>
              </a:p>
            </p:txBody>
          </p:sp>
          <p:sp>
            <p:nvSpPr>
              <p:cNvPr id="11" name="Прямоугольник 10"/>
              <p:cNvSpPr/>
              <p:nvPr/>
            </p:nvSpPr>
            <p:spPr>
              <a:xfrm>
                <a:off x="2267744" y="141277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2</a:t>
                </a:r>
                <a:endParaRPr lang="ru-RU" sz="1600" b="1" dirty="0"/>
              </a:p>
            </p:txBody>
          </p:sp>
          <p:sp>
            <p:nvSpPr>
              <p:cNvPr id="12" name="Прямоугольник 11"/>
              <p:cNvSpPr/>
              <p:nvPr/>
            </p:nvSpPr>
            <p:spPr>
              <a:xfrm>
                <a:off x="2267744" y="177281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3</a:t>
                </a:r>
                <a:endParaRPr lang="ru-RU" sz="1600" b="1" dirty="0"/>
              </a:p>
            </p:txBody>
          </p:sp>
          <p:sp>
            <p:nvSpPr>
              <p:cNvPr id="13" name="Прямоугольник 12"/>
              <p:cNvSpPr/>
              <p:nvPr/>
            </p:nvSpPr>
            <p:spPr>
              <a:xfrm>
                <a:off x="2267744" y="213285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4</a:t>
                </a:r>
                <a:endParaRPr lang="ru-RU" sz="1600" b="1" dirty="0"/>
              </a:p>
            </p:txBody>
          </p:sp>
          <p:sp>
            <p:nvSpPr>
              <p:cNvPr id="14" name="Прямоугольник 13"/>
              <p:cNvSpPr/>
              <p:nvPr/>
            </p:nvSpPr>
            <p:spPr>
              <a:xfrm>
                <a:off x="2267744" y="249289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5</a:t>
                </a:r>
                <a:endParaRPr lang="ru-RU" sz="1600" b="1" dirty="0"/>
              </a:p>
            </p:txBody>
          </p:sp>
          <p:sp>
            <p:nvSpPr>
              <p:cNvPr id="15" name="Прямоугольник 14"/>
              <p:cNvSpPr/>
              <p:nvPr/>
            </p:nvSpPr>
            <p:spPr>
              <a:xfrm>
                <a:off x="2267744" y="285293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6</a:t>
                </a:r>
                <a:endParaRPr lang="ru-RU" sz="1600" b="1" dirty="0"/>
              </a:p>
            </p:txBody>
          </p:sp>
          <p:sp>
            <p:nvSpPr>
              <p:cNvPr id="16" name="Прямоугольник 15"/>
              <p:cNvSpPr/>
              <p:nvPr/>
            </p:nvSpPr>
            <p:spPr>
              <a:xfrm>
                <a:off x="2267744" y="321297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7</a:t>
                </a:r>
                <a:endParaRPr lang="ru-RU" sz="1600" b="1" dirty="0"/>
              </a:p>
            </p:txBody>
          </p:sp>
          <p:sp>
            <p:nvSpPr>
              <p:cNvPr id="25" name="Прямоугольник 24"/>
              <p:cNvSpPr/>
              <p:nvPr/>
            </p:nvSpPr>
            <p:spPr>
              <a:xfrm>
                <a:off x="2267744" y="357301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8</a:t>
                </a:r>
                <a:endParaRPr lang="ru-RU" sz="1600" b="1" dirty="0"/>
              </a:p>
            </p:txBody>
          </p:sp>
          <p:sp>
            <p:nvSpPr>
              <p:cNvPr id="26" name="Прямоугольник 25"/>
              <p:cNvSpPr/>
              <p:nvPr/>
            </p:nvSpPr>
            <p:spPr>
              <a:xfrm>
                <a:off x="2267744" y="393305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9</a:t>
                </a:r>
                <a:endParaRPr lang="ru-RU" sz="1600" b="1" dirty="0"/>
              </a:p>
            </p:txBody>
          </p:sp>
          <p:sp>
            <p:nvSpPr>
              <p:cNvPr id="27" name="Прямоугольник 26"/>
              <p:cNvSpPr/>
              <p:nvPr/>
            </p:nvSpPr>
            <p:spPr>
              <a:xfrm>
                <a:off x="2267744" y="429309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10</a:t>
                </a:r>
                <a:endParaRPr lang="ru-RU" sz="1600" b="1" dirty="0"/>
              </a:p>
            </p:txBody>
          </p:sp>
          <p:sp>
            <p:nvSpPr>
              <p:cNvPr id="28" name="Прямоугольник 27"/>
              <p:cNvSpPr/>
              <p:nvPr/>
            </p:nvSpPr>
            <p:spPr>
              <a:xfrm>
                <a:off x="2267744" y="465313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11</a:t>
                </a:r>
                <a:endParaRPr lang="ru-RU" sz="1600" b="1" dirty="0"/>
              </a:p>
            </p:txBody>
          </p:sp>
          <p:sp>
            <p:nvSpPr>
              <p:cNvPr id="29" name="Прямоугольник 28"/>
              <p:cNvSpPr/>
              <p:nvPr/>
            </p:nvSpPr>
            <p:spPr>
              <a:xfrm>
                <a:off x="2267744" y="501317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12</a:t>
                </a:r>
                <a:endParaRPr lang="ru-RU" sz="1600" b="1" dirty="0"/>
              </a:p>
            </p:txBody>
          </p:sp>
          <p:sp>
            <p:nvSpPr>
              <p:cNvPr id="30" name="Прямоугольник 29"/>
              <p:cNvSpPr/>
              <p:nvPr/>
            </p:nvSpPr>
            <p:spPr>
              <a:xfrm>
                <a:off x="2267744" y="537321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13</a:t>
                </a:r>
                <a:endParaRPr lang="ru-RU" sz="1600" b="1" dirty="0"/>
              </a:p>
            </p:txBody>
          </p:sp>
          <p:sp>
            <p:nvSpPr>
              <p:cNvPr id="31" name="Прямоугольник 30"/>
              <p:cNvSpPr/>
              <p:nvPr/>
            </p:nvSpPr>
            <p:spPr>
              <a:xfrm>
                <a:off x="2267744" y="573325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14</a:t>
                </a:r>
                <a:endParaRPr lang="ru-RU" sz="1600" b="1" dirty="0"/>
              </a:p>
            </p:txBody>
          </p:sp>
          <p:sp>
            <p:nvSpPr>
              <p:cNvPr id="32" name="Прямоугольник 31"/>
              <p:cNvSpPr/>
              <p:nvPr/>
            </p:nvSpPr>
            <p:spPr>
              <a:xfrm>
                <a:off x="2267744" y="609329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15</a:t>
                </a:r>
                <a:endParaRPr lang="ru-RU" sz="1600" b="1" dirty="0"/>
              </a:p>
            </p:txBody>
          </p:sp>
        </p:grpSp>
        <p:grpSp>
          <p:nvGrpSpPr>
            <p:cNvPr id="36" name="Группа 35"/>
            <p:cNvGrpSpPr/>
            <p:nvPr/>
          </p:nvGrpSpPr>
          <p:grpSpPr>
            <a:xfrm>
              <a:off x="3131840" y="692696"/>
              <a:ext cx="1368152" cy="5334061"/>
              <a:chOff x="2267744" y="692696"/>
              <a:chExt cx="1080120" cy="5688632"/>
            </a:xfrm>
          </p:grpSpPr>
          <p:sp>
            <p:nvSpPr>
              <p:cNvPr id="37" name="Прямоугольник 36"/>
              <p:cNvSpPr/>
              <p:nvPr/>
            </p:nvSpPr>
            <p:spPr>
              <a:xfrm>
                <a:off x="2267744" y="69269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0</a:t>
                </a:r>
                <a:endParaRPr lang="ru-RU" sz="1600" b="1" dirty="0"/>
              </a:p>
            </p:txBody>
          </p:sp>
          <p:sp>
            <p:nvSpPr>
              <p:cNvPr id="38" name="Прямоугольник 37"/>
              <p:cNvSpPr/>
              <p:nvPr/>
            </p:nvSpPr>
            <p:spPr>
              <a:xfrm>
                <a:off x="2267744" y="105273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</a:t>
                </a:r>
                <a:endParaRPr lang="ru-RU" sz="1600" b="1" dirty="0"/>
              </a:p>
            </p:txBody>
          </p:sp>
          <p:sp>
            <p:nvSpPr>
              <p:cNvPr id="39" name="Прямоугольник 38"/>
              <p:cNvSpPr/>
              <p:nvPr/>
            </p:nvSpPr>
            <p:spPr>
              <a:xfrm>
                <a:off x="2267744" y="141277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2</a:t>
                </a:r>
                <a:endParaRPr lang="ru-RU" sz="1600" b="1" dirty="0"/>
              </a:p>
            </p:txBody>
          </p:sp>
          <p:sp>
            <p:nvSpPr>
              <p:cNvPr id="40" name="Прямоугольник 39"/>
              <p:cNvSpPr/>
              <p:nvPr/>
            </p:nvSpPr>
            <p:spPr>
              <a:xfrm>
                <a:off x="2267744" y="177281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3</a:t>
                </a:r>
                <a:endParaRPr lang="ru-RU" sz="1600" b="1" dirty="0"/>
              </a:p>
            </p:txBody>
          </p:sp>
          <p:sp>
            <p:nvSpPr>
              <p:cNvPr id="41" name="Прямоугольник 40"/>
              <p:cNvSpPr/>
              <p:nvPr/>
            </p:nvSpPr>
            <p:spPr>
              <a:xfrm>
                <a:off x="2267744" y="213285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4</a:t>
                </a:r>
                <a:endParaRPr lang="ru-RU" sz="1600" b="1" dirty="0"/>
              </a:p>
            </p:txBody>
          </p:sp>
          <p:sp>
            <p:nvSpPr>
              <p:cNvPr id="42" name="Прямоугольник 41"/>
              <p:cNvSpPr/>
              <p:nvPr/>
            </p:nvSpPr>
            <p:spPr>
              <a:xfrm>
                <a:off x="2267744" y="249289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5</a:t>
                </a:r>
                <a:endParaRPr lang="ru-RU" sz="1600" b="1" dirty="0"/>
              </a:p>
            </p:txBody>
          </p:sp>
          <p:sp>
            <p:nvSpPr>
              <p:cNvPr id="43" name="Прямоугольник 42"/>
              <p:cNvSpPr/>
              <p:nvPr/>
            </p:nvSpPr>
            <p:spPr>
              <a:xfrm>
                <a:off x="2267744" y="285293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6</a:t>
                </a:r>
                <a:endParaRPr lang="ru-RU" sz="1600" b="1" dirty="0"/>
              </a:p>
            </p:txBody>
          </p:sp>
          <p:sp>
            <p:nvSpPr>
              <p:cNvPr id="44" name="Прямоугольник 43"/>
              <p:cNvSpPr/>
              <p:nvPr/>
            </p:nvSpPr>
            <p:spPr>
              <a:xfrm>
                <a:off x="2267744" y="321297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7</a:t>
                </a:r>
                <a:endParaRPr lang="ru-RU" sz="1600" b="1" dirty="0"/>
              </a:p>
            </p:txBody>
          </p:sp>
          <p:sp>
            <p:nvSpPr>
              <p:cNvPr id="45" name="Прямоугольник 44"/>
              <p:cNvSpPr/>
              <p:nvPr/>
            </p:nvSpPr>
            <p:spPr>
              <a:xfrm>
                <a:off x="2267744" y="357301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8</a:t>
                </a:r>
                <a:endParaRPr lang="ru-RU" sz="1600" b="1" dirty="0"/>
              </a:p>
            </p:txBody>
          </p:sp>
          <p:sp>
            <p:nvSpPr>
              <p:cNvPr id="46" name="Прямоугольник 45"/>
              <p:cNvSpPr/>
              <p:nvPr/>
            </p:nvSpPr>
            <p:spPr>
              <a:xfrm>
                <a:off x="2267744" y="393305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9</a:t>
                </a:r>
                <a:endParaRPr lang="ru-RU" sz="1600" b="1" dirty="0"/>
              </a:p>
            </p:txBody>
          </p:sp>
          <p:sp>
            <p:nvSpPr>
              <p:cNvPr id="47" name="Прямоугольник 46"/>
              <p:cNvSpPr/>
              <p:nvPr/>
            </p:nvSpPr>
            <p:spPr>
              <a:xfrm>
                <a:off x="2267744" y="429309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10</a:t>
                </a:r>
                <a:endParaRPr lang="ru-RU" sz="1600" b="1" dirty="0"/>
              </a:p>
            </p:txBody>
          </p:sp>
          <p:sp>
            <p:nvSpPr>
              <p:cNvPr id="48" name="Прямоугольник 47"/>
              <p:cNvSpPr/>
              <p:nvPr/>
            </p:nvSpPr>
            <p:spPr>
              <a:xfrm>
                <a:off x="2267744" y="465313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11</a:t>
                </a:r>
                <a:endParaRPr lang="ru-RU" sz="1600" b="1" dirty="0"/>
              </a:p>
            </p:txBody>
          </p:sp>
          <p:sp>
            <p:nvSpPr>
              <p:cNvPr id="49" name="Прямоугольник 48"/>
              <p:cNvSpPr/>
              <p:nvPr/>
            </p:nvSpPr>
            <p:spPr>
              <a:xfrm>
                <a:off x="2267744" y="501317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12</a:t>
                </a:r>
                <a:endParaRPr lang="ru-RU" sz="1600" b="1" dirty="0"/>
              </a:p>
            </p:txBody>
          </p:sp>
          <p:sp>
            <p:nvSpPr>
              <p:cNvPr id="50" name="Прямоугольник 49"/>
              <p:cNvSpPr/>
              <p:nvPr/>
            </p:nvSpPr>
            <p:spPr>
              <a:xfrm>
                <a:off x="2267744" y="537321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13</a:t>
                </a:r>
                <a:endParaRPr lang="ru-RU" sz="1600" b="1" dirty="0"/>
              </a:p>
            </p:txBody>
          </p:sp>
          <p:sp>
            <p:nvSpPr>
              <p:cNvPr id="51" name="Прямоугольник 50"/>
              <p:cNvSpPr/>
              <p:nvPr/>
            </p:nvSpPr>
            <p:spPr>
              <a:xfrm>
                <a:off x="2267744" y="573325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14</a:t>
                </a:r>
                <a:endParaRPr lang="ru-RU" sz="1600" b="1" dirty="0"/>
              </a:p>
            </p:txBody>
          </p:sp>
          <p:sp>
            <p:nvSpPr>
              <p:cNvPr id="52" name="Прямоугольник 51"/>
              <p:cNvSpPr/>
              <p:nvPr/>
            </p:nvSpPr>
            <p:spPr>
              <a:xfrm>
                <a:off x="2267744" y="6093296"/>
                <a:ext cx="1080120" cy="288032"/>
              </a:xfrm>
              <a:prstGeom prst="rect">
                <a:avLst/>
              </a:prstGeom>
              <a:ln/>
              <a:scene3d>
                <a:camera prst="orthographicFront" fov="0">
                  <a:rot lat="0" lon="0" rev="0"/>
                </a:camera>
                <a:lightRig rig="contrasting" dir="t">
                  <a:rot lat="0" lon="0" rev="16500000"/>
                </a:lightRig>
              </a:scene3d>
              <a:sp3d contourW="12700" prstMaterial="powder">
                <a:bevelT h="50800" prst="coolSlant"/>
                <a:contourClr>
                  <a:schemeClr val="accent6">
                    <a:tint val="100000"/>
                    <a:shade val="100000"/>
                    <a:satMod val="100000"/>
                  </a:schemeClr>
                </a:contourClr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15</a:t>
                </a:r>
                <a:endParaRPr lang="ru-RU" sz="1600" b="1" dirty="0"/>
              </a:p>
            </p:txBody>
          </p:sp>
        </p:grpSp>
        <p:cxnSp>
          <p:nvCxnSpPr>
            <p:cNvPr id="54" name="Прямая со стрелкой 53"/>
            <p:cNvCxnSpPr>
              <a:endCxn id="37" idx="1"/>
            </p:cNvCxnSpPr>
            <p:nvPr/>
          </p:nvCxnSpPr>
          <p:spPr>
            <a:xfrm>
              <a:off x="2339752" y="827735"/>
              <a:ext cx="7920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 стрелкой 54"/>
            <p:cNvCxnSpPr/>
            <p:nvPr/>
          </p:nvCxnSpPr>
          <p:spPr>
            <a:xfrm>
              <a:off x="2339752" y="1196751"/>
              <a:ext cx="7920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 стрелкой 55"/>
            <p:cNvCxnSpPr/>
            <p:nvPr/>
          </p:nvCxnSpPr>
          <p:spPr>
            <a:xfrm flipV="1">
              <a:off x="2339752" y="1196752"/>
              <a:ext cx="792088" cy="2880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 стрелкой 56"/>
            <p:cNvCxnSpPr/>
            <p:nvPr/>
          </p:nvCxnSpPr>
          <p:spPr>
            <a:xfrm>
              <a:off x="2339752" y="1844823"/>
              <a:ext cx="7920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/>
            <p:cNvCxnSpPr/>
            <p:nvPr/>
          </p:nvCxnSpPr>
          <p:spPr>
            <a:xfrm>
              <a:off x="2339752" y="2183091"/>
              <a:ext cx="7920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/>
            <p:cNvCxnSpPr/>
            <p:nvPr/>
          </p:nvCxnSpPr>
          <p:spPr>
            <a:xfrm flipV="1">
              <a:off x="2339752" y="2183092"/>
              <a:ext cx="792088" cy="3206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/>
            <p:cNvCxnSpPr/>
            <p:nvPr/>
          </p:nvCxnSpPr>
          <p:spPr>
            <a:xfrm>
              <a:off x="2339752" y="2852935"/>
              <a:ext cx="7920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 стрелкой 60"/>
            <p:cNvCxnSpPr/>
            <p:nvPr/>
          </p:nvCxnSpPr>
          <p:spPr>
            <a:xfrm flipV="1">
              <a:off x="2339752" y="1844824"/>
              <a:ext cx="792088" cy="13681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 стрелкой 61"/>
            <p:cNvCxnSpPr/>
            <p:nvPr/>
          </p:nvCxnSpPr>
          <p:spPr>
            <a:xfrm flipV="1">
              <a:off x="2339752" y="827736"/>
              <a:ext cx="792088" cy="26732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 стрелкой 62"/>
            <p:cNvCxnSpPr>
              <a:endCxn id="43" idx="1"/>
            </p:cNvCxnSpPr>
            <p:nvPr/>
          </p:nvCxnSpPr>
          <p:spPr>
            <a:xfrm flipV="1">
              <a:off x="2339752" y="2853329"/>
              <a:ext cx="792088" cy="10077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 стрелкой 63"/>
            <p:cNvCxnSpPr/>
            <p:nvPr/>
          </p:nvCxnSpPr>
          <p:spPr>
            <a:xfrm>
              <a:off x="2339752" y="4221087"/>
              <a:ext cx="7920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 стрелкой 64"/>
            <p:cNvCxnSpPr>
              <a:endCxn id="49" idx="1"/>
            </p:cNvCxnSpPr>
            <p:nvPr/>
          </p:nvCxnSpPr>
          <p:spPr>
            <a:xfrm>
              <a:off x="2339752" y="4581128"/>
              <a:ext cx="792088" cy="2977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 стрелкой 65"/>
            <p:cNvCxnSpPr/>
            <p:nvPr/>
          </p:nvCxnSpPr>
          <p:spPr>
            <a:xfrm>
              <a:off x="2339752" y="4869160"/>
              <a:ext cx="7920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 стрелкой 66"/>
            <p:cNvCxnSpPr/>
            <p:nvPr/>
          </p:nvCxnSpPr>
          <p:spPr>
            <a:xfrm>
              <a:off x="2339752" y="5229200"/>
              <a:ext cx="7920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 стрелкой 67"/>
            <p:cNvCxnSpPr/>
            <p:nvPr/>
          </p:nvCxnSpPr>
          <p:spPr>
            <a:xfrm flipV="1">
              <a:off x="2339752" y="5229201"/>
              <a:ext cx="792088" cy="3206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 стрелкой 68"/>
            <p:cNvCxnSpPr>
              <a:endCxn id="47" idx="1"/>
            </p:cNvCxnSpPr>
            <p:nvPr/>
          </p:nvCxnSpPr>
          <p:spPr>
            <a:xfrm flipV="1">
              <a:off x="2339752" y="4203724"/>
              <a:ext cx="792088" cy="16844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Группа 133"/>
          <p:cNvGrpSpPr/>
          <p:nvPr/>
        </p:nvGrpSpPr>
        <p:grpSpPr>
          <a:xfrm>
            <a:off x="5220072" y="687227"/>
            <a:ext cx="3528392" cy="5334061"/>
            <a:chOff x="5220072" y="687227"/>
            <a:chExt cx="3528392" cy="5334061"/>
          </a:xfrm>
        </p:grpSpPr>
        <p:grpSp>
          <p:nvGrpSpPr>
            <p:cNvPr id="70" name="Группа 69"/>
            <p:cNvGrpSpPr/>
            <p:nvPr/>
          </p:nvGrpSpPr>
          <p:grpSpPr>
            <a:xfrm>
              <a:off x="5220072" y="687227"/>
              <a:ext cx="1368152" cy="5334061"/>
              <a:chOff x="2267744" y="692696"/>
              <a:chExt cx="1080120" cy="5688632"/>
            </a:xfrm>
          </p:grpSpPr>
          <p:sp>
            <p:nvSpPr>
              <p:cNvPr id="71" name="Прямоугольник 70"/>
              <p:cNvSpPr/>
              <p:nvPr/>
            </p:nvSpPr>
            <p:spPr>
              <a:xfrm>
                <a:off x="2267744" y="69269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0</a:t>
                </a:r>
                <a:endParaRPr lang="ru-RU" sz="1600" b="1" dirty="0"/>
              </a:p>
            </p:txBody>
          </p:sp>
          <p:sp>
            <p:nvSpPr>
              <p:cNvPr id="72" name="Прямоугольник 71"/>
              <p:cNvSpPr/>
              <p:nvPr/>
            </p:nvSpPr>
            <p:spPr>
              <a:xfrm>
                <a:off x="2267744" y="105273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</a:t>
                </a:r>
                <a:endParaRPr lang="ru-RU" sz="1600" b="1" dirty="0"/>
              </a:p>
            </p:txBody>
          </p:sp>
          <p:sp>
            <p:nvSpPr>
              <p:cNvPr id="73" name="Прямоугольник 72"/>
              <p:cNvSpPr/>
              <p:nvPr/>
            </p:nvSpPr>
            <p:spPr>
              <a:xfrm>
                <a:off x="2267744" y="141277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2</a:t>
                </a:r>
                <a:endParaRPr lang="ru-RU" sz="1600" b="1" dirty="0"/>
              </a:p>
            </p:txBody>
          </p:sp>
          <p:sp>
            <p:nvSpPr>
              <p:cNvPr id="74" name="Прямоугольник 73"/>
              <p:cNvSpPr/>
              <p:nvPr/>
            </p:nvSpPr>
            <p:spPr>
              <a:xfrm>
                <a:off x="2267744" y="177281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3</a:t>
                </a:r>
                <a:endParaRPr lang="ru-RU" sz="1600" b="1" dirty="0"/>
              </a:p>
            </p:txBody>
          </p:sp>
          <p:sp>
            <p:nvSpPr>
              <p:cNvPr id="75" name="Прямоугольник 74"/>
              <p:cNvSpPr/>
              <p:nvPr/>
            </p:nvSpPr>
            <p:spPr>
              <a:xfrm>
                <a:off x="2267744" y="213285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4</a:t>
                </a:r>
                <a:endParaRPr lang="ru-RU" sz="1600" b="1" dirty="0"/>
              </a:p>
            </p:txBody>
          </p:sp>
          <p:sp>
            <p:nvSpPr>
              <p:cNvPr id="76" name="Прямоугольник 75"/>
              <p:cNvSpPr/>
              <p:nvPr/>
            </p:nvSpPr>
            <p:spPr>
              <a:xfrm>
                <a:off x="2267744" y="249289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5</a:t>
                </a:r>
                <a:endParaRPr lang="ru-RU" sz="1600" b="1" dirty="0"/>
              </a:p>
            </p:txBody>
          </p:sp>
          <p:sp>
            <p:nvSpPr>
              <p:cNvPr id="77" name="Прямоугольник 76"/>
              <p:cNvSpPr/>
              <p:nvPr/>
            </p:nvSpPr>
            <p:spPr>
              <a:xfrm>
                <a:off x="2267744" y="285293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6</a:t>
                </a:r>
                <a:endParaRPr lang="ru-RU" sz="1600" b="1" dirty="0"/>
              </a:p>
            </p:txBody>
          </p:sp>
          <p:sp>
            <p:nvSpPr>
              <p:cNvPr id="78" name="Прямоугольник 77"/>
              <p:cNvSpPr/>
              <p:nvPr/>
            </p:nvSpPr>
            <p:spPr>
              <a:xfrm>
                <a:off x="2267744" y="321297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7</a:t>
                </a:r>
                <a:endParaRPr lang="ru-RU" sz="1600" b="1" dirty="0"/>
              </a:p>
            </p:txBody>
          </p:sp>
          <p:sp>
            <p:nvSpPr>
              <p:cNvPr id="79" name="Прямоугольник 78"/>
              <p:cNvSpPr/>
              <p:nvPr/>
            </p:nvSpPr>
            <p:spPr>
              <a:xfrm>
                <a:off x="2267744" y="357301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8</a:t>
                </a:r>
                <a:endParaRPr lang="ru-RU" sz="1600" b="1" dirty="0"/>
              </a:p>
            </p:txBody>
          </p:sp>
          <p:sp>
            <p:nvSpPr>
              <p:cNvPr id="80" name="Прямоугольник 79"/>
              <p:cNvSpPr/>
              <p:nvPr/>
            </p:nvSpPr>
            <p:spPr>
              <a:xfrm>
                <a:off x="2267744" y="393305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9</a:t>
                </a:r>
                <a:endParaRPr lang="ru-RU" sz="1600" b="1" dirty="0"/>
              </a:p>
            </p:txBody>
          </p:sp>
          <p:sp>
            <p:nvSpPr>
              <p:cNvPr id="81" name="Прямоугольник 80"/>
              <p:cNvSpPr/>
              <p:nvPr/>
            </p:nvSpPr>
            <p:spPr>
              <a:xfrm>
                <a:off x="2267744" y="429309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10</a:t>
                </a:r>
                <a:endParaRPr lang="ru-RU" sz="1600" b="1" dirty="0"/>
              </a:p>
            </p:txBody>
          </p:sp>
          <p:sp>
            <p:nvSpPr>
              <p:cNvPr id="82" name="Прямоугольник 81"/>
              <p:cNvSpPr/>
              <p:nvPr/>
            </p:nvSpPr>
            <p:spPr>
              <a:xfrm>
                <a:off x="2267744" y="465313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11</a:t>
                </a:r>
                <a:endParaRPr lang="ru-RU" sz="1600" b="1" dirty="0"/>
              </a:p>
            </p:txBody>
          </p:sp>
          <p:sp>
            <p:nvSpPr>
              <p:cNvPr id="83" name="Прямоугольник 82"/>
              <p:cNvSpPr/>
              <p:nvPr/>
            </p:nvSpPr>
            <p:spPr>
              <a:xfrm>
                <a:off x="2267744" y="501317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12</a:t>
                </a:r>
                <a:endParaRPr lang="ru-RU" sz="1600" b="1" dirty="0"/>
              </a:p>
            </p:txBody>
          </p:sp>
          <p:sp>
            <p:nvSpPr>
              <p:cNvPr id="84" name="Прямоугольник 83"/>
              <p:cNvSpPr/>
              <p:nvPr/>
            </p:nvSpPr>
            <p:spPr>
              <a:xfrm>
                <a:off x="2267744" y="537321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13</a:t>
                </a:r>
                <a:endParaRPr lang="ru-RU" sz="1600" b="1" dirty="0"/>
              </a:p>
            </p:txBody>
          </p:sp>
          <p:sp>
            <p:nvSpPr>
              <p:cNvPr id="85" name="Прямоугольник 84"/>
              <p:cNvSpPr/>
              <p:nvPr/>
            </p:nvSpPr>
            <p:spPr>
              <a:xfrm>
                <a:off x="2267744" y="573325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14</a:t>
                </a:r>
                <a:endParaRPr lang="ru-RU" sz="1600" b="1" dirty="0"/>
              </a:p>
            </p:txBody>
          </p:sp>
          <p:sp>
            <p:nvSpPr>
              <p:cNvPr id="86" name="Прямоугольник 85"/>
              <p:cNvSpPr/>
              <p:nvPr/>
            </p:nvSpPr>
            <p:spPr>
              <a:xfrm>
                <a:off x="2267744" y="6093296"/>
                <a:ext cx="1080120" cy="288032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Thread 15</a:t>
                </a:r>
                <a:endParaRPr lang="ru-RU" sz="1600" b="1" dirty="0"/>
              </a:p>
            </p:txBody>
          </p:sp>
        </p:grpSp>
        <p:grpSp>
          <p:nvGrpSpPr>
            <p:cNvPr id="87" name="Группа 86"/>
            <p:cNvGrpSpPr/>
            <p:nvPr/>
          </p:nvGrpSpPr>
          <p:grpSpPr>
            <a:xfrm>
              <a:off x="7380311" y="687227"/>
              <a:ext cx="1368153" cy="5334061"/>
              <a:chOff x="2267744" y="692696"/>
              <a:chExt cx="1080121" cy="5688632"/>
            </a:xfrm>
          </p:grpSpPr>
          <p:sp>
            <p:nvSpPr>
              <p:cNvPr id="88" name="Прямоугольник 87"/>
              <p:cNvSpPr/>
              <p:nvPr/>
            </p:nvSpPr>
            <p:spPr>
              <a:xfrm>
                <a:off x="2267744" y="69269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0</a:t>
                </a:r>
                <a:endParaRPr lang="ru-RU" sz="1600" b="1" dirty="0"/>
              </a:p>
            </p:txBody>
          </p:sp>
          <p:sp>
            <p:nvSpPr>
              <p:cNvPr id="89" name="Прямоугольник 88"/>
              <p:cNvSpPr/>
              <p:nvPr/>
            </p:nvSpPr>
            <p:spPr>
              <a:xfrm>
                <a:off x="2267744" y="105273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</a:t>
                </a:r>
                <a:endParaRPr lang="ru-RU" sz="1600" b="1" dirty="0"/>
              </a:p>
            </p:txBody>
          </p:sp>
          <p:sp>
            <p:nvSpPr>
              <p:cNvPr id="90" name="Прямоугольник 89"/>
              <p:cNvSpPr/>
              <p:nvPr/>
            </p:nvSpPr>
            <p:spPr>
              <a:xfrm>
                <a:off x="2267744" y="141277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2</a:t>
                </a:r>
                <a:endParaRPr lang="ru-RU" sz="1600" b="1" dirty="0"/>
              </a:p>
            </p:txBody>
          </p:sp>
          <p:sp>
            <p:nvSpPr>
              <p:cNvPr id="91" name="Прямоугольник 90"/>
              <p:cNvSpPr/>
              <p:nvPr/>
            </p:nvSpPr>
            <p:spPr>
              <a:xfrm>
                <a:off x="2267744" y="177281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3</a:t>
                </a:r>
                <a:endParaRPr lang="ru-RU" sz="1600" b="1" dirty="0"/>
              </a:p>
            </p:txBody>
          </p:sp>
          <p:sp>
            <p:nvSpPr>
              <p:cNvPr id="92" name="Прямоугольник 91"/>
              <p:cNvSpPr/>
              <p:nvPr/>
            </p:nvSpPr>
            <p:spPr>
              <a:xfrm>
                <a:off x="2267745" y="213285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4</a:t>
                </a:r>
                <a:endParaRPr lang="ru-RU" sz="1600" b="1" dirty="0"/>
              </a:p>
            </p:txBody>
          </p:sp>
          <p:sp>
            <p:nvSpPr>
              <p:cNvPr id="93" name="Прямоугольник 92"/>
              <p:cNvSpPr/>
              <p:nvPr/>
            </p:nvSpPr>
            <p:spPr>
              <a:xfrm>
                <a:off x="2267744" y="249289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5</a:t>
                </a:r>
                <a:endParaRPr lang="ru-RU" sz="1600" b="1" dirty="0"/>
              </a:p>
            </p:txBody>
          </p:sp>
          <p:sp>
            <p:nvSpPr>
              <p:cNvPr id="94" name="Прямоугольник 93"/>
              <p:cNvSpPr/>
              <p:nvPr/>
            </p:nvSpPr>
            <p:spPr>
              <a:xfrm>
                <a:off x="2267744" y="285293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6</a:t>
                </a:r>
                <a:endParaRPr lang="ru-RU" sz="1600" b="1" dirty="0"/>
              </a:p>
            </p:txBody>
          </p:sp>
          <p:sp>
            <p:nvSpPr>
              <p:cNvPr id="95" name="Прямоугольник 94"/>
              <p:cNvSpPr/>
              <p:nvPr/>
            </p:nvSpPr>
            <p:spPr>
              <a:xfrm>
                <a:off x="2267744" y="321297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7</a:t>
                </a:r>
                <a:endParaRPr lang="ru-RU" sz="1600" b="1" dirty="0"/>
              </a:p>
            </p:txBody>
          </p:sp>
          <p:sp>
            <p:nvSpPr>
              <p:cNvPr id="96" name="Прямоугольник 95"/>
              <p:cNvSpPr/>
              <p:nvPr/>
            </p:nvSpPr>
            <p:spPr>
              <a:xfrm>
                <a:off x="2267744" y="357301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8</a:t>
                </a:r>
                <a:endParaRPr lang="ru-RU" sz="1600" b="1" dirty="0"/>
              </a:p>
            </p:txBody>
          </p:sp>
          <p:sp>
            <p:nvSpPr>
              <p:cNvPr id="97" name="Прямоугольник 96"/>
              <p:cNvSpPr/>
              <p:nvPr/>
            </p:nvSpPr>
            <p:spPr>
              <a:xfrm>
                <a:off x="2267744" y="393305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9</a:t>
                </a:r>
                <a:endParaRPr lang="ru-RU" sz="1600" b="1" dirty="0"/>
              </a:p>
            </p:txBody>
          </p:sp>
          <p:sp>
            <p:nvSpPr>
              <p:cNvPr id="98" name="Прямоугольник 97"/>
              <p:cNvSpPr/>
              <p:nvPr/>
            </p:nvSpPr>
            <p:spPr>
              <a:xfrm>
                <a:off x="2267744" y="429309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10</a:t>
                </a:r>
                <a:endParaRPr lang="ru-RU" sz="1600" b="1" dirty="0"/>
              </a:p>
            </p:txBody>
          </p:sp>
          <p:sp>
            <p:nvSpPr>
              <p:cNvPr id="99" name="Прямоугольник 98"/>
              <p:cNvSpPr/>
              <p:nvPr/>
            </p:nvSpPr>
            <p:spPr>
              <a:xfrm>
                <a:off x="2267744" y="465313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11</a:t>
                </a:r>
                <a:endParaRPr lang="ru-RU" sz="1600" b="1" dirty="0"/>
              </a:p>
            </p:txBody>
          </p:sp>
          <p:sp>
            <p:nvSpPr>
              <p:cNvPr id="100" name="Прямоугольник 99"/>
              <p:cNvSpPr/>
              <p:nvPr/>
            </p:nvSpPr>
            <p:spPr>
              <a:xfrm>
                <a:off x="2267744" y="501317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12</a:t>
                </a:r>
                <a:endParaRPr lang="ru-RU" sz="1600" b="1" dirty="0"/>
              </a:p>
            </p:txBody>
          </p:sp>
          <p:sp>
            <p:nvSpPr>
              <p:cNvPr id="101" name="Прямоугольник 100"/>
              <p:cNvSpPr/>
              <p:nvPr/>
            </p:nvSpPr>
            <p:spPr>
              <a:xfrm>
                <a:off x="2267744" y="537321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13</a:t>
                </a:r>
                <a:endParaRPr lang="ru-RU" sz="1600" b="1" dirty="0"/>
              </a:p>
            </p:txBody>
          </p:sp>
          <p:sp>
            <p:nvSpPr>
              <p:cNvPr id="102" name="Прямоугольник 101"/>
              <p:cNvSpPr/>
              <p:nvPr/>
            </p:nvSpPr>
            <p:spPr>
              <a:xfrm>
                <a:off x="2267744" y="573325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14</a:t>
                </a:r>
                <a:endParaRPr lang="ru-RU" sz="1600" b="1" dirty="0"/>
              </a:p>
            </p:txBody>
          </p:sp>
          <p:sp>
            <p:nvSpPr>
              <p:cNvPr id="103" name="Прямоугольник 102"/>
              <p:cNvSpPr/>
              <p:nvPr/>
            </p:nvSpPr>
            <p:spPr>
              <a:xfrm>
                <a:off x="2267744" y="6093296"/>
                <a:ext cx="1080120" cy="28803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Bank 15</a:t>
                </a:r>
                <a:endParaRPr lang="ru-RU" sz="1600" b="1" dirty="0"/>
              </a:p>
            </p:txBody>
          </p:sp>
        </p:grpSp>
        <p:cxnSp>
          <p:nvCxnSpPr>
            <p:cNvPr id="104" name="Прямая со стрелкой 103"/>
            <p:cNvCxnSpPr>
              <a:endCxn id="89" idx="1"/>
            </p:cNvCxnSpPr>
            <p:nvPr/>
          </p:nvCxnSpPr>
          <p:spPr>
            <a:xfrm>
              <a:off x="6588224" y="822266"/>
              <a:ext cx="792088" cy="337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 стрелкой 104"/>
            <p:cNvCxnSpPr/>
            <p:nvPr/>
          </p:nvCxnSpPr>
          <p:spPr>
            <a:xfrm>
              <a:off x="6588224" y="1191282"/>
              <a:ext cx="792087" cy="6535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 стрелкой 105"/>
            <p:cNvCxnSpPr/>
            <p:nvPr/>
          </p:nvCxnSpPr>
          <p:spPr>
            <a:xfrm>
              <a:off x="6588224" y="1479314"/>
              <a:ext cx="792087" cy="13740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 стрелкой 106"/>
            <p:cNvCxnSpPr/>
            <p:nvPr/>
          </p:nvCxnSpPr>
          <p:spPr>
            <a:xfrm>
              <a:off x="6588224" y="1839354"/>
              <a:ext cx="792088" cy="10139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 стрелкой 107"/>
            <p:cNvCxnSpPr>
              <a:endCxn id="94" idx="1"/>
            </p:cNvCxnSpPr>
            <p:nvPr/>
          </p:nvCxnSpPr>
          <p:spPr>
            <a:xfrm>
              <a:off x="6588224" y="2177622"/>
              <a:ext cx="792087" cy="6702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 стрелкой 108"/>
            <p:cNvCxnSpPr>
              <a:endCxn id="89" idx="1"/>
            </p:cNvCxnSpPr>
            <p:nvPr/>
          </p:nvCxnSpPr>
          <p:spPr>
            <a:xfrm flipV="1">
              <a:off x="6588224" y="1159866"/>
              <a:ext cx="792088" cy="13384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 стрелкой 109"/>
            <p:cNvCxnSpPr/>
            <p:nvPr/>
          </p:nvCxnSpPr>
          <p:spPr>
            <a:xfrm>
              <a:off x="6588224" y="2847466"/>
              <a:ext cx="792087" cy="58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 стрелкой 110"/>
            <p:cNvCxnSpPr>
              <a:endCxn id="89" idx="1"/>
            </p:cNvCxnSpPr>
            <p:nvPr/>
          </p:nvCxnSpPr>
          <p:spPr>
            <a:xfrm flipV="1">
              <a:off x="6588224" y="1159866"/>
              <a:ext cx="792088" cy="20476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 стрелкой 111"/>
            <p:cNvCxnSpPr/>
            <p:nvPr/>
          </p:nvCxnSpPr>
          <p:spPr>
            <a:xfrm>
              <a:off x="6588224" y="3495538"/>
              <a:ext cx="792088" cy="725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 стрелкой 112"/>
            <p:cNvCxnSpPr>
              <a:endCxn id="94" idx="1"/>
            </p:cNvCxnSpPr>
            <p:nvPr/>
          </p:nvCxnSpPr>
          <p:spPr>
            <a:xfrm flipV="1">
              <a:off x="6588224" y="2847860"/>
              <a:ext cx="792088" cy="10077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 стрелкой 113"/>
            <p:cNvCxnSpPr>
              <a:endCxn id="103" idx="1"/>
            </p:cNvCxnSpPr>
            <p:nvPr/>
          </p:nvCxnSpPr>
          <p:spPr>
            <a:xfrm>
              <a:off x="6588224" y="4215618"/>
              <a:ext cx="792088" cy="16706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Прямая со стрелкой 114"/>
            <p:cNvCxnSpPr/>
            <p:nvPr/>
          </p:nvCxnSpPr>
          <p:spPr>
            <a:xfrm flipV="1">
              <a:off x="6588224" y="4221088"/>
              <a:ext cx="792087" cy="3545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 стрелкой 115"/>
            <p:cNvCxnSpPr/>
            <p:nvPr/>
          </p:nvCxnSpPr>
          <p:spPr>
            <a:xfrm flipV="1">
              <a:off x="6588224" y="2853329"/>
              <a:ext cx="792087" cy="2010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Прямая со стрелкой 116"/>
            <p:cNvCxnSpPr>
              <a:endCxn id="98" idx="1"/>
            </p:cNvCxnSpPr>
            <p:nvPr/>
          </p:nvCxnSpPr>
          <p:spPr>
            <a:xfrm flipV="1">
              <a:off x="6588224" y="4198255"/>
              <a:ext cx="792087" cy="10254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Прямая со стрелкой 117"/>
            <p:cNvCxnSpPr/>
            <p:nvPr/>
          </p:nvCxnSpPr>
          <p:spPr>
            <a:xfrm flipV="1">
              <a:off x="6588224" y="4203723"/>
              <a:ext cx="792087" cy="13406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Прямая со стрелкой 118"/>
            <p:cNvCxnSpPr>
              <a:endCxn id="98" idx="1"/>
            </p:cNvCxnSpPr>
            <p:nvPr/>
          </p:nvCxnSpPr>
          <p:spPr>
            <a:xfrm flipV="1">
              <a:off x="6588224" y="4198255"/>
              <a:ext cx="792087" cy="16844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Прямоугольник 195"/>
          <p:cNvSpPr/>
          <p:nvPr/>
        </p:nvSpPr>
        <p:spPr>
          <a:xfrm>
            <a:off x="-185262" y="661890"/>
            <a:ext cx="111832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isometricRightUp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convex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/>
                <a:solidFill>
                  <a:srgbClr val="C00000"/>
                </a:solidFill>
                <a:latin typeface="Algerian" pitchFamily="82" charset="0"/>
              </a:rPr>
              <a:t>x</a:t>
            </a:r>
            <a:r>
              <a:rPr lang="en-US" sz="5400" b="1" dirty="0">
                <a:ln/>
                <a:solidFill>
                  <a:srgbClr val="C00000"/>
                </a:solidFill>
                <a:latin typeface="Algerian" pitchFamily="82" charset="0"/>
              </a:rPr>
              <a:t>2</a:t>
            </a:r>
            <a:endParaRPr lang="ru-RU" sz="5400" b="1" dirty="0">
              <a:ln/>
              <a:solidFill>
                <a:srgbClr val="C00000"/>
              </a:solidFill>
            </a:endParaRPr>
          </a:p>
        </p:txBody>
      </p:sp>
      <p:sp>
        <p:nvSpPr>
          <p:cNvPr id="136" name="Прямоугольник 135"/>
          <p:cNvSpPr/>
          <p:nvPr/>
        </p:nvSpPr>
        <p:spPr>
          <a:xfrm>
            <a:off x="4389777" y="683985"/>
            <a:ext cx="111832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isometricRightUp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convex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/>
                <a:solidFill>
                  <a:srgbClr val="C00000"/>
                </a:solidFill>
                <a:latin typeface="Algerian" pitchFamily="82" charset="0"/>
              </a:rPr>
              <a:t>x</a:t>
            </a:r>
            <a:r>
              <a:rPr lang="en-US" sz="5400" b="1" dirty="0">
                <a:ln/>
                <a:solidFill>
                  <a:srgbClr val="C00000"/>
                </a:solidFill>
                <a:latin typeface="Algerian" pitchFamily="82" charset="0"/>
              </a:rPr>
              <a:t>6</a:t>
            </a:r>
            <a:endParaRPr lang="ru-RU" sz="5400" b="1" dirty="0">
              <a:ln/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5529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Sample. Matrix Multiplication (</a:t>
            </a:r>
            <a:r>
              <a:rPr lang="en-US" dirty="0">
                <a:solidFill>
                  <a:schemeClr val="bg1"/>
                </a:solidFill>
              </a:rPr>
              <a:t>16*16)</a:t>
            </a:r>
            <a:endParaRPr lang="ru-RU" baseline="42000" dirty="0">
              <a:solidFill>
                <a:schemeClr val="bg1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55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>
          <a:xfrm>
            <a:off x="3347864" y="6237312"/>
            <a:ext cx="2895600" cy="476250"/>
          </a:xfrm>
        </p:spPr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0" y="620688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The multiplication of two matrices 16*16, located in the shared memory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Access to one matrix is by rows,  to the another - by columns</a:t>
            </a:r>
            <a:endParaRPr lang="ru-RU" sz="2000" dirty="0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/>
          </p:nvPr>
        </p:nvGraphicFramePr>
        <p:xfrm>
          <a:off x="827584" y="1916880"/>
          <a:ext cx="6912000" cy="2808168"/>
        </p:xfrm>
        <a:graphic>
          <a:graphicData uri="http://schemas.openxmlformats.org/drawingml/2006/table">
            <a:tbl>
              <a:tblPr firstRow="1" bandRow="1"/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16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Таблица 11"/>
          <p:cNvGraphicFramePr>
            <a:graphicFrameLocks noGrp="1"/>
          </p:cNvGraphicFramePr>
          <p:nvPr>
            <p:extLst/>
          </p:nvPr>
        </p:nvGraphicFramePr>
        <p:xfrm>
          <a:off x="827584" y="1484784"/>
          <a:ext cx="6912768" cy="432000"/>
        </p:xfrm>
        <a:graphic>
          <a:graphicData uri="http://schemas.openxmlformats.org/drawingml/2006/table">
            <a:tbl>
              <a:tblPr firstRow="1" bandRow="1"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Таблица 16"/>
          <p:cNvGraphicFramePr>
            <a:graphicFrameLocks noGrp="1"/>
          </p:cNvGraphicFramePr>
          <p:nvPr>
            <p:extLst/>
          </p:nvPr>
        </p:nvGraphicFramePr>
        <p:xfrm>
          <a:off x="827584" y="1916832"/>
          <a:ext cx="6912000" cy="2808168"/>
        </p:xfrm>
        <a:graphic>
          <a:graphicData uri="http://schemas.openxmlformats.org/drawingml/2006/table">
            <a:tbl>
              <a:tblPr firstRow="1" bandRow="1"/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2ABD35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CF3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2ABD35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CF3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2ABD35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CF3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16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2ABD35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CF3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2ABD35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CF3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783510" y="3671818"/>
            <a:ext cx="500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  <a:endParaRPr lang="ru-RU" sz="2800" b="1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4941168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All of the elements of the row are distributed evenly across the 16 banks. There are no conflicts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All the elements of a column are in one Bank. 16-th order  bank conflict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7831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Sample. Matrix Multiplication (</a:t>
            </a:r>
            <a:r>
              <a:rPr lang="en-US" dirty="0">
                <a:solidFill>
                  <a:schemeClr val="bg1"/>
                </a:solidFill>
              </a:rPr>
              <a:t>16*16)</a:t>
            </a:r>
            <a:endParaRPr lang="ru-RU" baseline="42000" dirty="0">
              <a:solidFill>
                <a:schemeClr val="bg1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56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>
          <a:xfrm>
            <a:off x="3347864" y="6237312"/>
            <a:ext cx="2895600" cy="476250"/>
          </a:xfrm>
        </p:spPr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0" y="620688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Complete each line with one (fictitious) element</a:t>
            </a:r>
            <a:endParaRPr lang="ru-RU" sz="2000" dirty="0"/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/>
          </p:nvPr>
        </p:nvGraphicFramePr>
        <p:xfrm>
          <a:off x="827584" y="1052736"/>
          <a:ext cx="7344816" cy="432000"/>
        </p:xfrm>
        <a:graphic>
          <a:graphicData uri="http://schemas.openxmlformats.org/drawingml/2006/table">
            <a:tbl>
              <a:tblPr firstRow="1" bandRow="1"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783510" y="3239770"/>
            <a:ext cx="500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  <a:endParaRPr lang="ru-RU" sz="2800" b="1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4933617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All column elements are in different banks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Actually, by slightly increasing the amount of memory completely got rid of the conflicts</a:t>
            </a:r>
            <a:endParaRPr lang="ru-RU" sz="2000" dirty="0"/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/>
          </p:nvPr>
        </p:nvGraphicFramePr>
        <p:xfrm>
          <a:off x="827584" y="1484784"/>
          <a:ext cx="7344000" cy="2808168"/>
        </p:xfrm>
        <a:graphic>
          <a:graphicData uri="http://schemas.openxmlformats.org/drawingml/2006/table">
            <a:tbl>
              <a:tblPr firstRow="1" bandRow="1"/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2ABD35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CF37A7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CF37A7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2ABD35"/>
                        </a:solidFill>
                      </a:endParaRPr>
                    </a:p>
                  </a:txBody>
                  <a:tcPr>
                    <a:solidFill>
                      <a:srgbClr val="2ABD35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CF37A7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16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CF37A7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CF3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855518" y="3140968"/>
            <a:ext cx="500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32658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Matrix Multiplication. Shared memory. V.2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57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7" name="Содержимое 3"/>
          <p:cNvSpPr txBox="1">
            <a:spLocks/>
          </p:cNvSpPr>
          <p:nvPr/>
        </p:nvSpPr>
        <p:spPr>
          <a:xfrm>
            <a:off x="0" y="620688"/>
            <a:ext cx="9144000" cy="55446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__global__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void matMult_2 ( float * a, float * b,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n, float * c ) {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by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blockIdx.y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threadIdx.y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 * BLOCK_SIZE * by;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n - 1;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BLOCK_SIZE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aStep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BLOCK_SIZE,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bStep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BLOCK_SIZE * n;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float sum = 0.0f;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__shared__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float as [BLOCK_SIZE][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BLOCK_SIZE+1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__shared__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float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[BLOCK_SIZE][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BLOCK_SIZE+1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for (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ib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&lt;=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						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aStep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ib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bStep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){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as 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 = a 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n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 = b 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ib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n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syncthreads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();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 for (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k = 0; k &lt; BLOCK_SIZE; k++ )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sum += as [k][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][k];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syncthreads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();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c 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n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 = sum;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} </a:t>
            </a:r>
            <a:endParaRPr lang="ru-RU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580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Matrix Multiplication. Shared memory. v.3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58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7" name="Содержимое 3"/>
          <p:cNvSpPr txBox="1">
            <a:spLocks/>
          </p:cNvSpPr>
          <p:nvPr/>
        </p:nvSpPr>
        <p:spPr>
          <a:xfrm>
            <a:off x="0" y="620688"/>
            <a:ext cx="9144000" cy="55446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__global__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void matMult_2 ( float * a, float * b,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n, float * c ) {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by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blockIdx.y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threadIdx.y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 * BLOCK_SIZE * by;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n - 1;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BLOCK_SIZE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aStep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BLOCK_SIZE,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bStep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BLOCK_SIZE * n;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float sum = 0.0f;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__shared__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float as [BLOCK_SIZE][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BLOCK_SIZE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__shared__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float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[BLOCK_SIZE][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BLOCK_SIZE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for (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ib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&lt;=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						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aStep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ib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bStep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){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 as 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a 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n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b 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ib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n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syncthreads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();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 for (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k = 0; k &lt; BLOCK_SIZE; k++ )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sum += as 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][k]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[k][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syncthreads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();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c 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n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 = sum;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} </a:t>
            </a:r>
            <a:endParaRPr lang="ru-RU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999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Matrix Multiplication. Results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59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" y="620688"/>
            <a:ext cx="889248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dirty="0">
                <a:cs typeface="Arial"/>
              </a:rPr>
              <a:t>Sequential code: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>
                <a:cs typeface="Arial"/>
              </a:rPr>
              <a:t>CPU: Intel Core i7 58-20K 3,3 GHz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>
                <a:cs typeface="Arial"/>
              </a:rPr>
              <a:t>Dram: 16 GB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>
                <a:cs typeface="Arial"/>
              </a:rPr>
              <a:t>GPU code: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>
                <a:cs typeface="Arial"/>
              </a:rPr>
              <a:t>Name :GeForce GTX 960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>
                <a:cs typeface="Arial"/>
              </a:rPr>
              <a:t>Compute capability : 5.2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1" lang="en-US" sz="2000" i="1" dirty="0">
              <a:cs typeface="Arial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1" lang="en-US" sz="2000" i="1" dirty="0">
              <a:cs typeface="Arial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470203"/>
              </p:ext>
            </p:extLst>
          </p:nvPr>
        </p:nvGraphicFramePr>
        <p:xfrm>
          <a:off x="611560" y="3068960"/>
          <a:ext cx="7344816" cy="191540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708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6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Execution</a:t>
                      </a:r>
                      <a:r>
                        <a:rPr lang="en-US" baseline="0" dirty="0"/>
                        <a:t> Time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Rate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sz="1800" dirty="0">
                          <a:cs typeface="Arial"/>
                        </a:rPr>
                        <a:t>Sequential code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69773,2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-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Global Memory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3230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21,6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Shared Memory 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3151,4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22,14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Shared Memory 2/3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b="0" i="0" u="none" strike="noStrik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ru-RU" sz="1800" b="0" i="0" u="none" strike="noStrik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42,5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Picture 4" descr="Картинки по запросу смайлы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415890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212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7504" y="-189081"/>
            <a:ext cx="8229600" cy="809769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Back to PP concepts</a:t>
            </a:r>
            <a:r>
              <a:rPr lang="ru-RU" dirty="0">
                <a:solidFill>
                  <a:srgbClr val="FFFFFF"/>
                </a:solidFill>
              </a:rPr>
              <a:t>…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Saint-Petersburg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4745531" y="706971"/>
            <a:ext cx="2274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Intel Core i7</a:t>
            </a:r>
            <a:endParaRPr lang="ru-RU" sz="3200" dirty="0"/>
          </a:p>
        </p:txBody>
      </p:sp>
      <p:pic>
        <p:nvPicPr>
          <p:cNvPr id="2" name="Изображение 1" descr="gulftowndi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" y="620688"/>
            <a:ext cx="4712111" cy="2235232"/>
          </a:xfrm>
          <a:prstGeom prst="rect">
            <a:avLst/>
          </a:prstGeom>
        </p:spPr>
      </p:pic>
      <p:pic>
        <p:nvPicPr>
          <p:cNvPr id="1026" name="Picture 2" descr="https://habrastorage.org/getpro/geektimes/post_images/aed/81d/133/aed81d133faf70c5d3b83cd069ab2ca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330" y="2492896"/>
            <a:ext cx="4518670" cy="368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987824" y="4195682"/>
            <a:ext cx="14414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Helvetica" panose="020B0604020202020204" pitchFamily="34" charset="0"/>
              </a:rPr>
              <a:t>Fermi</a:t>
            </a:r>
            <a:endParaRPr lang="en-US" sz="3600" b="1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3711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TLP </a:t>
            </a:r>
            <a:r>
              <a:rPr lang="en-US" dirty="0" err="1">
                <a:solidFill>
                  <a:srgbClr val="FFFFFF"/>
                </a:solidFill>
              </a:rPr>
              <a:t>vs</a:t>
            </a:r>
            <a:r>
              <a:rPr lang="en-US" dirty="0">
                <a:solidFill>
                  <a:srgbClr val="FFFFFF"/>
                </a:solidFill>
              </a:rPr>
              <a:t> ILP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60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978890" y="1352039"/>
            <a:ext cx="42906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en-US" sz="2400" b="1" u="sng" dirty="0">
                <a:cs typeface="Arial"/>
              </a:rPr>
              <a:t>Thread-Level Parallelism (TLP)</a:t>
            </a:r>
            <a:endParaRPr kumimoji="1" lang="en-US" sz="2400" b="1" i="1" u="sng" dirty="0">
              <a:cs typeface="Arial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82513" y="1987021"/>
            <a:ext cx="1772335" cy="1661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u="sng" dirty="0">
                <a:latin typeface="Courier New" pitchFamily="49" charset="0"/>
                <a:cs typeface="Courier New" pitchFamily="49" charset="0"/>
              </a:rPr>
              <a:t>Thread_0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X[0]=F(0)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X[0]=X[0]+S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X[0]=X[0]*T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49335" y="1969323"/>
            <a:ext cx="1749729" cy="166199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u="sng" dirty="0">
                <a:latin typeface="Courier New" pitchFamily="49" charset="0"/>
                <a:cs typeface="Courier New" pitchFamily="49" charset="0"/>
              </a:rPr>
              <a:t>Thread_1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X[1]=F(1)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X[1]=X[1]+S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X[1]=X[1]*T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193551" y="1969322"/>
            <a:ext cx="1749729" cy="16619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u="sng" dirty="0">
                <a:latin typeface="Courier New" pitchFamily="49" charset="0"/>
                <a:cs typeface="Courier New" pitchFamily="49" charset="0"/>
              </a:rPr>
              <a:t>Thread_2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X[2]=F(2)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X[2]=X[2]+S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X[2]=X[2]*T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6807376" y="2949820"/>
            <a:ext cx="2011499" cy="28623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u="sng" dirty="0" err="1">
                <a:latin typeface="Courier New" pitchFamily="49" charset="0"/>
                <a:cs typeface="Courier New" pitchFamily="49" charset="0"/>
              </a:rPr>
              <a:t>Thread_NN</a:t>
            </a:r>
            <a:endParaRPr lang="en-US" b="1" u="sng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X[0] = F(0)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X[1] = F(1)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X[2] = F(2)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X[0] = X[0]+S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X[1] = X[1]+S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X[2] = X[2]+S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X[0] = X[0]*T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X[1] = X[1]*T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X[2] = X[1]*T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99489" y="3212645"/>
            <a:ext cx="5868143" cy="576064"/>
          </a:xfrm>
          <a:prstGeom prst="rect">
            <a:avLst/>
          </a:prstGeom>
          <a:solidFill>
            <a:schemeClr val="tx1">
              <a:alpha val="65000"/>
            </a:schemeClr>
          </a:solidFill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700344" y="4898011"/>
            <a:ext cx="2195264" cy="978930"/>
          </a:xfrm>
          <a:prstGeom prst="rect">
            <a:avLst/>
          </a:prstGeom>
          <a:solidFill>
            <a:schemeClr val="tx1">
              <a:alpha val="65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700344" y="1816996"/>
            <a:ext cx="2952328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en-US" sz="2400" b="1" u="sng" dirty="0">
                <a:cs typeface="Arial"/>
              </a:rPr>
              <a:t>Instruction-Level </a:t>
            </a:r>
          </a:p>
          <a:p>
            <a:pPr>
              <a:spcBef>
                <a:spcPct val="20000"/>
              </a:spcBef>
            </a:pPr>
            <a:r>
              <a:rPr kumimoji="1" lang="en-US" sz="2400" b="1" u="sng">
                <a:cs typeface="Arial"/>
              </a:rPr>
              <a:t>Parallelism (ILP</a:t>
            </a:r>
            <a:r>
              <a:rPr kumimoji="1" lang="en-US" sz="2400" b="1" u="sng" dirty="0">
                <a:cs typeface="Arial"/>
              </a:rPr>
              <a:t>)</a:t>
            </a:r>
            <a:endParaRPr kumimoji="1" lang="en-US" sz="2400" b="1" i="1" u="sng" dirty="0">
              <a:cs typeface="Arial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978890" y="5156643"/>
            <a:ext cx="4290618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kumimoji="1" lang="en-US" sz="2400" b="1" u="sng" dirty="0">
                <a:cs typeface="Arial"/>
              </a:rPr>
              <a:t>Independent operations</a:t>
            </a:r>
            <a:endParaRPr kumimoji="1" lang="en-US" sz="2400" b="1" i="1" u="sng" dirty="0">
              <a:cs typeface="Arial"/>
            </a:endParaRPr>
          </a:p>
        </p:txBody>
      </p:sp>
      <p:cxnSp>
        <p:nvCxnSpPr>
          <p:cNvPr id="20" name="Прямая со стрелкой 19"/>
          <p:cNvCxnSpPr>
            <a:stCxn id="16" idx="0"/>
            <a:endCxn id="13" idx="2"/>
          </p:cNvCxnSpPr>
          <p:nvPr/>
        </p:nvCxnSpPr>
        <p:spPr>
          <a:xfrm flipV="1">
            <a:off x="3124199" y="3788709"/>
            <a:ext cx="9362" cy="136793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6" idx="3"/>
            <a:endCxn id="14" idx="1"/>
          </p:cNvCxnSpPr>
          <p:nvPr/>
        </p:nvCxnSpPr>
        <p:spPr>
          <a:xfrm>
            <a:off x="5269508" y="5387476"/>
            <a:ext cx="143083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717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Matrix Multiplication. Shared memory. v.4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61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7" name="Содержимое 3"/>
          <p:cNvSpPr txBox="1">
            <a:spLocks/>
          </p:cNvSpPr>
          <p:nvPr/>
        </p:nvSpPr>
        <p:spPr>
          <a:xfrm>
            <a:off x="11077" y="1052736"/>
            <a:ext cx="9144000" cy="13464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sum = 0.0f;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as 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a 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n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]; </a:t>
            </a:r>
          </a:p>
          <a:p>
            <a:pPr>
              <a:buFontTx/>
              <a:buNone/>
            </a:pP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 = b 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ib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n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as 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][k]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[k][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c 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n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 = sum;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575102"/>
            <a:ext cx="4868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Instead of lines in kernel (in v.3)</a:t>
            </a:r>
            <a:endParaRPr lang="ru-RU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276872"/>
            <a:ext cx="2383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Following lines</a:t>
            </a:r>
            <a:endParaRPr lang="ru-RU" sz="2800" dirty="0"/>
          </a:p>
        </p:txBody>
      </p:sp>
      <p:sp>
        <p:nvSpPr>
          <p:cNvPr id="9" name="Содержимое 3"/>
          <p:cNvSpPr txBox="1">
            <a:spLocks/>
          </p:cNvSpPr>
          <p:nvPr/>
        </p:nvSpPr>
        <p:spPr>
          <a:xfrm>
            <a:off x="0" y="2732848"/>
            <a:ext cx="9144000" cy="2280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 lnSpcReduction="10000"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sum1 = 0.0f, sum2 = 0.0f;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as[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 = a[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n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 = b[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ib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n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as[ty+16][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] = a[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ia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+ n *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+ 16) +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bs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[ty+16][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] = b[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+ n *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+ 16) +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];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sum1 += as[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][k]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[k][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sum2 += as[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+ 16][k] *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bs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[k][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];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c[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n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 = sum1;</a:t>
            </a:r>
          </a:p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c[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aBegin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bBegin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+ n *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+ 16) +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] = sum2;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6986" y="5013176"/>
            <a:ext cx="2869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Add lines in ‘main’</a:t>
            </a:r>
            <a:endParaRPr lang="ru-RU" sz="2800" dirty="0"/>
          </a:p>
        </p:txBody>
      </p:sp>
      <p:sp>
        <p:nvSpPr>
          <p:cNvPr id="11" name="Содержимое 3"/>
          <p:cNvSpPr txBox="1">
            <a:spLocks/>
          </p:cNvSpPr>
          <p:nvPr/>
        </p:nvSpPr>
        <p:spPr>
          <a:xfrm>
            <a:off x="21704" y="5434885"/>
            <a:ext cx="9144000" cy="73041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dim3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threads_4(BLOCK_SIZE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BLOCK_SIZE / 2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matMult_Shared_mem4 &lt;&lt; &lt;blocks, 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threads_4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&gt;&gt; &gt; 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d_A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d_B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N,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d_C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55365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Matrix Multiplication. Results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62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" y="620688"/>
            <a:ext cx="889248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dirty="0">
                <a:cs typeface="Arial"/>
              </a:rPr>
              <a:t>Sequential code: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>
                <a:cs typeface="Arial"/>
              </a:rPr>
              <a:t>CPU: Intel Core i7 58-20K 3,3 GHz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>
                <a:cs typeface="Arial"/>
              </a:rPr>
              <a:t>Dram: 16 GB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>
                <a:cs typeface="Arial"/>
              </a:rPr>
              <a:t>GPU code: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>
                <a:cs typeface="Arial"/>
              </a:rPr>
              <a:t>Name :GeForce GTX 960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>
                <a:cs typeface="Arial"/>
              </a:rPr>
              <a:t>Compute capability : 5.2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1" lang="en-US" sz="2000" i="1" dirty="0">
              <a:cs typeface="Arial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1" lang="en-US" sz="2000" i="1" dirty="0">
              <a:cs typeface="Arial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012052"/>
              </p:ext>
            </p:extLst>
          </p:nvPr>
        </p:nvGraphicFramePr>
        <p:xfrm>
          <a:off x="611560" y="3068960"/>
          <a:ext cx="7344816" cy="228624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708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6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Execution</a:t>
                      </a:r>
                      <a:r>
                        <a:rPr lang="en-US" baseline="0" dirty="0"/>
                        <a:t> Time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Rate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sz="1800" dirty="0">
                          <a:cs typeface="Arial"/>
                        </a:rPr>
                        <a:t>Sequential code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69773,2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-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Global Memory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3230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21,6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Shared Memory 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3151,4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22,14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Shared Memory 2/3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b="0" i="0" u="none" strike="noStrik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ru-RU" sz="1800" b="0" i="0" u="none" strike="noStrik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42,5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Shared Memory 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1421,5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49,1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Picture 4" descr="Картинки по запросу смайлы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869160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336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Matrix Multiplication. Shared memory. v.5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63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99994"/>
            <a:ext cx="4334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Add following lines in kernel</a:t>
            </a:r>
            <a:endParaRPr lang="ru-RU" sz="2800" dirty="0"/>
          </a:p>
        </p:txBody>
      </p:sp>
      <p:sp>
        <p:nvSpPr>
          <p:cNvPr id="9" name="Содержимое 3"/>
          <p:cNvSpPr txBox="1">
            <a:spLocks/>
          </p:cNvSpPr>
          <p:nvPr/>
        </p:nvSpPr>
        <p:spPr>
          <a:xfrm>
            <a:off x="-2039" y="1052736"/>
            <a:ext cx="9144000" cy="38164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 fontScale="92500" lnSpcReduction="10000"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pPr>
              <a:buFontTx/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sum1 = 0.0f, sum2 = 0.0f, 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sum3 = 0.0f, sum4 = 0.0f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as[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 = a[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n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 = b[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ib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n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as[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+ 8][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= a[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ia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+ n * (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+ 8) + 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bs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+ 8][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= b[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ib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+ n * (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+ 8) + 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as[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+ 16][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 = a[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n * 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+ 16)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+ 16][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 = b[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ib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n * 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+ 16)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as[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+ 24][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= a[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ia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+ n * (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+ 24) + 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bs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+ 24][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= b[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ib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+ n * (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+ 24) + 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sum1 += as[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][k]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[k][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sum2 += as[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+ 8][k] * 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bs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[k][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sum3 += as[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+ 16][k]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[k][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sum4 += as[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+ 24][k] * 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bs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[k][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c[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n 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 = sum1;</a:t>
            </a:r>
          </a:p>
          <a:p>
            <a:pPr>
              <a:buFontTx/>
              <a:buNone/>
            </a:pP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c[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aBegin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bBegin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+ n * (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+ 8) + 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= sum2;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c[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bBegin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n * 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+ 16)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 = sum3;</a:t>
            </a:r>
          </a:p>
          <a:p>
            <a:pPr>
              <a:buFontTx/>
              <a:buNone/>
            </a:pP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c[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aBegin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bBegin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+ n * (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ty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+ 24) + 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tx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= sum4;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039" y="4869160"/>
            <a:ext cx="2860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Changes in ‘main’</a:t>
            </a:r>
            <a:endParaRPr lang="ru-RU" sz="2800" dirty="0"/>
          </a:p>
        </p:txBody>
      </p:sp>
      <p:sp>
        <p:nvSpPr>
          <p:cNvPr id="11" name="Содержимое 3"/>
          <p:cNvSpPr txBox="1">
            <a:spLocks/>
          </p:cNvSpPr>
          <p:nvPr/>
        </p:nvSpPr>
        <p:spPr>
          <a:xfrm>
            <a:off x="21704" y="5434885"/>
            <a:ext cx="9144000" cy="73041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dim3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threads_5(BLOCK_SIZE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BLOCK_SIZE / 4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matMult_Shared_mem4 &lt;&lt; &lt;blocks, 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threads_5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&gt;&gt; &gt; 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d_A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d_B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N,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d_C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12913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Matrix Multiplication. Results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64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" y="620688"/>
            <a:ext cx="889248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dirty="0">
                <a:cs typeface="Arial"/>
              </a:rPr>
              <a:t>Sequential code: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>
                <a:cs typeface="Arial"/>
              </a:rPr>
              <a:t>CPU: Intel Core i7 58-20K 3,3 GHz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>
                <a:cs typeface="Arial"/>
              </a:rPr>
              <a:t>Dram: 16 GB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>
                <a:cs typeface="Arial"/>
              </a:rPr>
              <a:t>GPU code: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>
                <a:cs typeface="Arial"/>
              </a:rPr>
              <a:t>Name :GeForce GTX 960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>
                <a:cs typeface="Arial"/>
              </a:rPr>
              <a:t>Compute capability : 5.2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1" lang="en-US" sz="2000" i="1" dirty="0">
              <a:cs typeface="Arial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1" lang="en-US" sz="2000" i="1" dirty="0">
              <a:cs typeface="Arial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468113"/>
              </p:ext>
            </p:extLst>
          </p:nvPr>
        </p:nvGraphicFramePr>
        <p:xfrm>
          <a:off x="611560" y="3068960"/>
          <a:ext cx="7344816" cy="265708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708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6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Execution</a:t>
                      </a:r>
                      <a:r>
                        <a:rPr lang="en-US" baseline="0" dirty="0"/>
                        <a:t> Time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Rate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sz="1800" dirty="0">
                          <a:cs typeface="Arial"/>
                        </a:rPr>
                        <a:t>Sequential code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69773,2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-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Global Memory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3230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21,6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Shared Memory 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3151,4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22,14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Shared Memory 2/3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b="0" i="0" u="none" strike="noStrik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ru-RU" sz="1800" b="0" i="0" u="none" strike="noStrik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42,5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Shared Memory 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1421,5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49,1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Shared Memory 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1258,8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55,4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4" descr="Картинки по запросу смайлы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66" y="5229200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970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3 Ways to Accelerate Applications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65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10" name="Rounded Rectangle 5"/>
          <p:cNvSpPr/>
          <p:nvPr/>
        </p:nvSpPr>
        <p:spPr>
          <a:xfrm>
            <a:off x="611560" y="1124744"/>
            <a:ext cx="7823200" cy="925512"/>
          </a:xfrm>
          <a:prstGeom prst="roundRect">
            <a:avLst/>
          </a:prstGeom>
          <a:gradFill>
            <a:gsLst>
              <a:gs pos="0">
                <a:schemeClr val="bg1">
                  <a:lumMod val="75000"/>
                  <a:lumOff val="25000"/>
                  <a:shade val="30000"/>
                  <a:satMod val="115000"/>
                  <a:alpha val="36000"/>
                </a:schemeClr>
              </a:gs>
              <a:gs pos="0">
                <a:schemeClr val="bg1">
                  <a:lumMod val="75000"/>
                  <a:lumOff val="25000"/>
                  <a:shade val="100000"/>
                  <a:satMod val="115000"/>
                </a:schemeClr>
              </a:gs>
            </a:gsLst>
            <a:lin ang="18900000" scaled="1"/>
          </a:gradFill>
          <a:ln w="381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</a:p>
        </p:txBody>
      </p:sp>
      <p:sp>
        <p:nvSpPr>
          <p:cNvPr id="11" name="Rounded Rectangle 2"/>
          <p:cNvSpPr/>
          <p:nvPr/>
        </p:nvSpPr>
        <p:spPr>
          <a:xfrm>
            <a:off x="611560" y="2336006"/>
            <a:ext cx="2312987" cy="1851026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Libraries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809997" y="4429238"/>
            <a:ext cx="19161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rebuchet MS" pitchFamily="34" charset="0"/>
              </a:rPr>
              <a:t>“Drop-in” Acceleration</a:t>
            </a:r>
          </a:p>
        </p:txBody>
      </p:sp>
      <p:sp>
        <p:nvSpPr>
          <p:cNvPr id="13" name="Rounded Rectangle 4"/>
          <p:cNvSpPr/>
          <p:nvPr/>
        </p:nvSpPr>
        <p:spPr>
          <a:xfrm>
            <a:off x="5753811" y="2297906"/>
            <a:ext cx="2778629" cy="185102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Languages</a:t>
            </a:r>
          </a:p>
        </p:txBody>
      </p:sp>
      <p:sp>
        <p:nvSpPr>
          <p:cNvPr id="14" name="Rounded Rectangle 3"/>
          <p:cNvSpPr/>
          <p:nvPr/>
        </p:nvSpPr>
        <p:spPr>
          <a:xfrm>
            <a:off x="3144985" y="2336006"/>
            <a:ext cx="2362200" cy="1851026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OpenACC Directives</a:t>
            </a: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2917974" y="4429238"/>
            <a:ext cx="28162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rebuchet MS" pitchFamily="34" charset="0"/>
              </a:rPr>
              <a:t>Easily Accelerate Applications</a:t>
            </a:r>
            <a:endParaRPr lang="en-US" sz="2200" dirty="0">
              <a:solidFill>
                <a:schemeClr val="tx1">
                  <a:lumMod val="7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5753811" y="4429238"/>
            <a:ext cx="2690813" cy="70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>
            <a:spAutoFit/>
          </a:bodyPr>
          <a:lstStyle/>
          <a:p>
            <a:pPr algn="ctr"/>
            <a:r>
              <a:rPr lang="en-US" sz="2000" dirty="0">
                <a:latin typeface="Trebuchet MS" pitchFamily="34" charset="0"/>
              </a:rPr>
              <a:t>Maximum</a:t>
            </a:r>
            <a:br>
              <a:rPr lang="en-US" sz="2000" dirty="0">
                <a:latin typeface="Trebuchet MS" pitchFamily="34" charset="0"/>
              </a:rPr>
            </a:br>
            <a:r>
              <a:rPr lang="en-US" sz="2000" dirty="0">
                <a:latin typeface="Trebuchet MS" pitchFamily="34" charset="0"/>
              </a:rPr>
              <a:t>Flexibility</a:t>
            </a:r>
          </a:p>
        </p:txBody>
      </p:sp>
    </p:spTree>
    <p:extLst>
      <p:ext uri="{BB962C8B-B14F-4D97-AF65-F5344CB8AC3E}">
        <p14:creationId xmlns:p14="http://schemas.microsoft.com/office/powerpoint/2010/main" val="710127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GPU Programming Languages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66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cxnSp>
        <p:nvCxnSpPr>
          <p:cNvPr id="48" name="Straight Connector 19"/>
          <p:cNvCxnSpPr/>
          <p:nvPr/>
        </p:nvCxnSpPr>
        <p:spPr>
          <a:xfrm>
            <a:off x="372084" y="599902"/>
            <a:ext cx="9543403" cy="0"/>
          </a:xfrm>
          <a:prstGeom prst="line">
            <a:avLst/>
          </a:prstGeom>
          <a:ln w="15875">
            <a:gradFill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0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5"/>
          <p:cNvGrpSpPr/>
          <p:nvPr/>
        </p:nvGrpSpPr>
        <p:grpSpPr>
          <a:xfrm>
            <a:off x="-275419" y="1759983"/>
            <a:ext cx="8407431" cy="647880"/>
            <a:chOff x="-740336" y="2296753"/>
            <a:chExt cx="10088917" cy="583092"/>
          </a:xfrm>
        </p:grpSpPr>
        <p:sp>
          <p:nvSpPr>
            <p:cNvPr id="50" name="Title 1"/>
            <p:cNvSpPr txBox="1">
              <a:spLocks/>
            </p:cNvSpPr>
            <p:nvPr/>
          </p:nvSpPr>
          <p:spPr bwMode="auto">
            <a:xfrm>
              <a:off x="4125836" y="2357467"/>
              <a:ext cx="5222745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400" dirty="0" err="1">
                  <a:latin typeface="Trebuchet MS" pitchFamily="34" charset="0"/>
                  <a:ea typeface="MS PGothic" pitchFamily="34" charset="-128"/>
                </a:rPr>
                <a:t>OpenACC</a:t>
              </a:r>
              <a:r>
                <a:rPr lang="en-US" sz="2400" dirty="0">
                  <a:latin typeface="Trebuchet MS" pitchFamily="34" charset="0"/>
                  <a:ea typeface="MS PGothic" pitchFamily="34" charset="-128"/>
                </a:rPr>
                <a:t>, CUDA Fortran</a:t>
              </a:r>
              <a:endParaRPr lang="en-US" sz="2400" dirty="0">
                <a:solidFill>
                  <a:srgbClr val="BFBFBF"/>
                </a:solidFill>
                <a:latin typeface="Trebuchet MS" pitchFamily="34" charset="0"/>
                <a:ea typeface="MS PGothic" pitchFamily="34" charset="-128"/>
              </a:endParaRPr>
            </a:p>
          </p:txBody>
        </p:sp>
        <p:sp>
          <p:nvSpPr>
            <p:cNvPr id="51" name="AutoShape 14"/>
            <p:cNvSpPr>
              <a:spLocks noChangeArrowheads="1"/>
            </p:cNvSpPr>
            <p:nvPr/>
          </p:nvSpPr>
          <p:spPr bwMode="auto">
            <a:xfrm rot="16200000">
              <a:off x="1190773" y="365644"/>
              <a:ext cx="583092" cy="4445310"/>
            </a:xfrm>
            <a:prstGeom prst="roundRect">
              <a:avLst>
                <a:gd name="adj" fmla="val 13523"/>
              </a:avLst>
            </a:prstGeom>
            <a:gradFill flip="none" rotWithShape="1">
              <a:gsLst>
                <a:gs pos="0">
                  <a:schemeClr val="bg1">
                    <a:lumMod val="50000"/>
                    <a:lumOff val="50000"/>
                    <a:alpha val="41000"/>
                  </a:schemeClr>
                </a:gs>
                <a:gs pos="100000">
                  <a:schemeClr val="bg1">
                    <a:lumMod val="75000"/>
                    <a:lumOff val="25000"/>
                    <a:alpha val="20000"/>
                  </a:schemeClr>
                </a:gs>
              </a:gsLst>
              <a:lin ang="16200000" scaled="1"/>
              <a:tileRect/>
            </a:gradFill>
            <a:ln w="9525" algn="ctr">
              <a:gradFill>
                <a:gsLst>
                  <a:gs pos="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bg2">
                  <a:lumMod val="75000"/>
                </a:schemeClr>
              </a:contourClr>
            </a:sp3d>
          </p:spPr>
          <p:txBody>
            <a:bodyPr wrap="none" anchor="ctr"/>
            <a:lstStyle/>
            <a:p>
              <a:pPr algn="ctr" defTabSz="914328">
                <a:defRPr/>
              </a:pPr>
              <a:endParaRPr lang="en-US" sz="10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52" name="AutoShape 14"/>
            <p:cNvSpPr>
              <a:spLocks noChangeArrowheads="1"/>
            </p:cNvSpPr>
            <p:nvPr/>
          </p:nvSpPr>
          <p:spPr bwMode="auto">
            <a:xfrm rot="5400000">
              <a:off x="3294596" y="2499160"/>
              <a:ext cx="231489" cy="178276"/>
            </a:xfrm>
            <a:prstGeom prst="triangle">
              <a:avLst/>
            </a:prstGeom>
            <a:gradFill flip="none" rotWithShape="0"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1"/>
              <a:tileRect/>
            </a:gradFill>
            <a:ln w="19050" algn="ctr">
              <a:solidFill>
                <a:schemeClr val="tx1">
                  <a:lumMod val="8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tx2"/>
              </a:contourClr>
            </a:sp3d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000" b="1" dirty="0">
                <a:solidFill>
                  <a:schemeClr val="bg1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25408" y="2357466"/>
              <a:ext cx="149310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Fortran</a:t>
              </a:r>
            </a:p>
          </p:txBody>
        </p:sp>
      </p:grpSp>
      <p:grpSp>
        <p:nvGrpSpPr>
          <p:cNvPr id="54" name="Group 44"/>
          <p:cNvGrpSpPr/>
          <p:nvPr/>
        </p:nvGrpSpPr>
        <p:grpSpPr>
          <a:xfrm>
            <a:off x="-275418" y="2645339"/>
            <a:ext cx="11331253" cy="647880"/>
            <a:chOff x="-740333" y="3105666"/>
            <a:chExt cx="13597503" cy="583092"/>
          </a:xfrm>
        </p:grpSpPr>
        <p:sp>
          <p:nvSpPr>
            <p:cNvPr id="55" name="Title 1"/>
            <p:cNvSpPr txBox="1">
              <a:spLocks/>
            </p:cNvSpPr>
            <p:nvPr/>
          </p:nvSpPr>
          <p:spPr bwMode="auto">
            <a:xfrm>
              <a:off x="4125837" y="3166378"/>
              <a:ext cx="8731333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400" dirty="0" err="1">
                  <a:latin typeface="Trebuchet MS" pitchFamily="34" charset="0"/>
                  <a:ea typeface="MS PGothic" pitchFamily="34" charset="-128"/>
                </a:rPr>
                <a:t>OpenACC</a:t>
              </a:r>
              <a:r>
                <a:rPr lang="en-US" sz="2400" dirty="0">
                  <a:latin typeface="Trebuchet MS" pitchFamily="34" charset="0"/>
                  <a:ea typeface="MS PGothic" pitchFamily="34" charset="-128"/>
                </a:rPr>
                <a:t>, CUDA C</a:t>
              </a:r>
            </a:p>
          </p:txBody>
        </p:sp>
        <p:sp>
          <p:nvSpPr>
            <p:cNvPr id="56" name="AutoShape 14"/>
            <p:cNvSpPr>
              <a:spLocks noChangeArrowheads="1"/>
            </p:cNvSpPr>
            <p:nvPr/>
          </p:nvSpPr>
          <p:spPr bwMode="auto">
            <a:xfrm rot="16200000">
              <a:off x="1190776" y="1174557"/>
              <a:ext cx="583092" cy="4445309"/>
            </a:xfrm>
            <a:prstGeom prst="roundRect">
              <a:avLst>
                <a:gd name="adj" fmla="val 13523"/>
              </a:avLst>
            </a:prstGeom>
            <a:gradFill flip="none" rotWithShape="1">
              <a:gsLst>
                <a:gs pos="0">
                  <a:schemeClr val="bg1">
                    <a:lumMod val="50000"/>
                    <a:lumOff val="50000"/>
                    <a:alpha val="41000"/>
                  </a:schemeClr>
                </a:gs>
                <a:gs pos="100000">
                  <a:schemeClr val="bg1">
                    <a:lumMod val="75000"/>
                    <a:lumOff val="25000"/>
                    <a:alpha val="20000"/>
                  </a:schemeClr>
                </a:gs>
              </a:gsLst>
              <a:lin ang="16200000" scaled="1"/>
              <a:tileRect/>
            </a:gradFill>
            <a:ln w="9525" algn="ctr">
              <a:gradFill>
                <a:gsLst>
                  <a:gs pos="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bg2">
                  <a:lumMod val="75000"/>
                </a:schemeClr>
              </a:contourClr>
            </a:sp3d>
          </p:spPr>
          <p:txBody>
            <a:bodyPr wrap="none" anchor="ctr"/>
            <a:lstStyle/>
            <a:p>
              <a:pPr algn="ctr" defTabSz="914328">
                <a:defRPr/>
              </a:pPr>
              <a:endParaRPr lang="en-US" sz="10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57" name="AutoShape 14"/>
            <p:cNvSpPr>
              <a:spLocks noChangeArrowheads="1"/>
            </p:cNvSpPr>
            <p:nvPr/>
          </p:nvSpPr>
          <p:spPr bwMode="auto">
            <a:xfrm rot="5400000">
              <a:off x="3294596" y="3308071"/>
              <a:ext cx="231489" cy="178276"/>
            </a:xfrm>
            <a:prstGeom prst="triangle">
              <a:avLst/>
            </a:prstGeom>
            <a:gradFill flip="none" rotWithShape="0"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1"/>
              <a:tileRect/>
            </a:gradFill>
            <a:ln w="19050" algn="ctr">
              <a:solidFill>
                <a:schemeClr val="tx1">
                  <a:lumMod val="8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tx2"/>
              </a:contourClr>
            </a:sp3d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000" b="1" dirty="0">
                <a:solidFill>
                  <a:schemeClr val="bg1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771849" y="3166377"/>
              <a:ext cx="44666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C</a:t>
              </a:r>
            </a:p>
          </p:txBody>
        </p:sp>
      </p:grpSp>
      <p:grpSp>
        <p:nvGrpSpPr>
          <p:cNvPr id="59" name="Group 43"/>
          <p:cNvGrpSpPr/>
          <p:nvPr/>
        </p:nvGrpSpPr>
        <p:grpSpPr>
          <a:xfrm>
            <a:off x="-275416" y="3530691"/>
            <a:ext cx="11331256" cy="647880"/>
            <a:chOff x="-740337" y="3914573"/>
            <a:chExt cx="13597507" cy="583092"/>
          </a:xfrm>
        </p:grpSpPr>
        <p:sp>
          <p:nvSpPr>
            <p:cNvPr id="60" name="Title 1"/>
            <p:cNvSpPr txBox="1">
              <a:spLocks/>
            </p:cNvSpPr>
            <p:nvPr/>
          </p:nvSpPr>
          <p:spPr bwMode="auto">
            <a:xfrm>
              <a:off x="4125837" y="3975288"/>
              <a:ext cx="8731333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400" dirty="0">
                  <a:latin typeface="Trebuchet MS" pitchFamily="34" charset="0"/>
                  <a:ea typeface="MS PGothic" pitchFamily="34" charset="-128"/>
                </a:rPr>
                <a:t>Thrust, CUDA C++</a:t>
              </a:r>
            </a:p>
          </p:txBody>
        </p:sp>
        <p:sp>
          <p:nvSpPr>
            <p:cNvPr id="61" name="AutoShape 14"/>
            <p:cNvSpPr>
              <a:spLocks noChangeArrowheads="1"/>
            </p:cNvSpPr>
            <p:nvPr/>
          </p:nvSpPr>
          <p:spPr bwMode="auto">
            <a:xfrm rot="16200000">
              <a:off x="1190773" y="1983463"/>
              <a:ext cx="583092" cy="4445312"/>
            </a:xfrm>
            <a:prstGeom prst="roundRect">
              <a:avLst>
                <a:gd name="adj" fmla="val 13523"/>
              </a:avLst>
            </a:prstGeom>
            <a:gradFill flip="none" rotWithShape="1">
              <a:gsLst>
                <a:gs pos="0">
                  <a:schemeClr val="bg1">
                    <a:lumMod val="50000"/>
                    <a:lumOff val="50000"/>
                    <a:alpha val="41000"/>
                  </a:schemeClr>
                </a:gs>
                <a:gs pos="100000">
                  <a:schemeClr val="bg1">
                    <a:lumMod val="75000"/>
                    <a:lumOff val="25000"/>
                    <a:alpha val="20000"/>
                  </a:schemeClr>
                </a:gs>
              </a:gsLst>
              <a:lin ang="16200000" scaled="1"/>
              <a:tileRect/>
            </a:gradFill>
            <a:ln w="9525" algn="ctr">
              <a:gradFill>
                <a:gsLst>
                  <a:gs pos="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bg2">
                  <a:lumMod val="75000"/>
                </a:schemeClr>
              </a:contourClr>
            </a:sp3d>
          </p:spPr>
          <p:txBody>
            <a:bodyPr wrap="none" anchor="ctr"/>
            <a:lstStyle/>
            <a:p>
              <a:pPr algn="ctr" defTabSz="914328">
                <a:defRPr/>
              </a:pPr>
              <a:endParaRPr lang="en-US" sz="10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337113" y="3975287"/>
              <a:ext cx="88139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C++</a:t>
              </a:r>
            </a:p>
          </p:txBody>
        </p:sp>
        <p:sp>
          <p:nvSpPr>
            <p:cNvPr id="63" name="AutoShape 14"/>
            <p:cNvSpPr>
              <a:spLocks noChangeArrowheads="1"/>
            </p:cNvSpPr>
            <p:nvPr/>
          </p:nvSpPr>
          <p:spPr bwMode="auto">
            <a:xfrm rot="5400000">
              <a:off x="3294596" y="4116981"/>
              <a:ext cx="231489" cy="178276"/>
            </a:xfrm>
            <a:prstGeom prst="triangle">
              <a:avLst/>
            </a:prstGeom>
            <a:gradFill flip="none" rotWithShape="0"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1"/>
              <a:tileRect/>
            </a:gradFill>
            <a:ln w="19050" algn="ctr">
              <a:solidFill>
                <a:schemeClr val="tx1">
                  <a:lumMod val="8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tx2"/>
              </a:contourClr>
            </a:sp3d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000" b="1" dirty="0">
                <a:solidFill>
                  <a:schemeClr val="bg1"/>
                </a:solidFill>
                <a:latin typeface="Arial" charset="0"/>
                <a:ea typeface="MS PGothic" pitchFamily="34" charset="-128"/>
              </a:endParaRPr>
            </a:p>
          </p:txBody>
        </p:sp>
      </p:grpSp>
      <p:grpSp>
        <p:nvGrpSpPr>
          <p:cNvPr id="64" name="Group 42"/>
          <p:cNvGrpSpPr/>
          <p:nvPr/>
        </p:nvGrpSpPr>
        <p:grpSpPr>
          <a:xfrm>
            <a:off x="-275419" y="4416047"/>
            <a:ext cx="11331254" cy="647880"/>
            <a:chOff x="-740335" y="4723486"/>
            <a:chExt cx="13597505" cy="583092"/>
          </a:xfrm>
        </p:grpSpPr>
        <p:sp>
          <p:nvSpPr>
            <p:cNvPr id="65" name="Title 1"/>
            <p:cNvSpPr txBox="1">
              <a:spLocks/>
            </p:cNvSpPr>
            <p:nvPr/>
          </p:nvSpPr>
          <p:spPr bwMode="auto">
            <a:xfrm>
              <a:off x="4125837" y="4784200"/>
              <a:ext cx="8731333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400" dirty="0" err="1">
                  <a:latin typeface="Trebuchet MS" pitchFamily="34" charset="0"/>
                  <a:ea typeface="MS PGothic" pitchFamily="34" charset="-128"/>
                </a:rPr>
                <a:t>PyCUDA</a:t>
              </a:r>
              <a:r>
                <a:rPr lang="en-US" sz="2400" dirty="0">
                  <a:latin typeface="Trebuchet MS" pitchFamily="34" charset="0"/>
                  <a:ea typeface="MS PGothic" pitchFamily="34" charset="-128"/>
                </a:rPr>
                <a:t>, Copperhead</a:t>
              </a:r>
            </a:p>
          </p:txBody>
        </p:sp>
        <p:sp>
          <p:nvSpPr>
            <p:cNvPr id="66" name="AutoShape 14"/>
            <p:cNvSpPr>
              <a:spLocks noChangeArrowheads="1"/>
            </p:cNvSpPr>
            <p:nvPr/>
          </p:nvSpPr>
          <p:spPr bwMode="auto">
            <a:xfrm rot="16200000">
              <a:off x="1190774" y="2792377"/>
              <a:ext cx="583092" cy="4445310"/>
            </a:xfrm>
            <a:prstGeom prst="roundRect">
              <a:avLst>
                <a:gd name="adj" fmla="val 13523"/>
              </a:avLst>
            </a:prstGeom>
            <a:gradFill flip="none" rotWithShape="1">
              <a:gsLst>
                <a:gs pos="0">
                  <a:schemeClr val="bg1">
                    <a:lumMod val="50000"/>
                    <a:lumOff val="50000"/>
                    <a:alpha val="41000"/>
                  </a:schemeClr>
                </a:gs>
                <a:gs pos="100000">
                  <a:schemeClr val="bg1">
                    <a:lumMod val="75000"/>
                    <a:lumOff val="25000"/>
                    <a:alpha val="20000"/>
                  </a:schemeClr>
                </a:gs>
              </a:gsLst>
              <a:lin ang="16200000" scaled="1"/>
              <a:tileRect/>
            </a:gradFill>
            <a:ln w="9525" algn="ctr">
              <a:gradFill>
                <a:gsLst>
                  <a:gs pos="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bg2">
                  <a:lumMod val="75000"/>
                </a:schemeClr>
              </a:contourClr>
            </a:sp3d>
          </p:spPr>
          <p:txBody>
            <a:bodyPr wrap="none" anchor="ctr"/>
            <a:lstStyle/>
            <a:p>
              <a:pPr algn="ctr" defTabSz="914328">
                <a:defRPr/>
              </a:pPr>
              <a:endParaRPr lang="en-US" sz="10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7" name="AutoShape 14"/>
            <p:cNvSpPr>
              <a:spLocks noChangeArrowheads="1"/>
            </p:cNvSpPr>
            <p:nvPr/>
          </p:nvSpPr>
          <p:spPr bwMode="auto">
            <a:xfrm rot="5400000">
              <a:off x="3294596" y="4925894"/>
              <a:ext cx="231489" cy="178276"/>
            </a:xfrm>
            <a:prstGeom prst="triangle">
              <a:avLst/>
            </a:prstGeom>
            <a:gradFill flip="none" rotWithShape="0"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1"/>
              <a:tileRect/>
            </a:gradFill>
            <a:ln w="19050" algn="ctr">
              <a:solidFill>
                <a:schemeClr val="tx1">
                  <a:lumMod val="8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tx2"/>
              </a:contourClr>
            </a:sp3d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000" b="1" dirty="0">
                <a:solidFill>
                  <a:schemeClr val="bg1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790813" y="4784200"/>
              <a:ext cx="142769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Python</a:t>
              </a:r>
            </a:p>
          </p:txBody>
        </p:sp>
      </p:grpSp>
      <p:grpSp>
        <p:nvGrpSpPr>
          <p:cNvPr id="69" name="Group 41"/>
          <p:cNvGrpSpPr/>
          <p:nvPr/>
        </p:nvGrpSpPr>
        <p:grpSpPr>
          <a:xfrm>
            <a:off x="-275417" y="5301400"/>
            <a:ext cx="11331254" cy="647880"/>
            <a:chOff x="-740335" y="5471937"/>
            <a:chExt cx="13597505" cy="583092"/>
          </a:xfrm>
        </p:grpSpPr>
        <p:sp>
          <p:nvSpPr>
            <p:cNvPr id="70" name="Title 1"/>
            <p:cNvSpPr txBox="1">
              <a:spLocks/>
            </p:cNvSpPr>
            <p:nvPr/>
          </p:nvSpPr>
          <p:spPr bwMode="auto">
            <a:xfrm>
              <a:off x="4125837" y="5532649"/>
              <a:ext cx="8731333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400" dirty="0" err="1">
                  <a:latin typeface="Trebuchet MS" pitchFamily="34" charset="0"/>
                  <a:ea typeface="MS PGothic" pitchFamily="34" charset="-128"/>
                </a:rPr>
                <a:t>Alea.cuBase</a:t>
              </a:r>
              <a:endParaRPr lang="en-US" sz="2400" dirty="0">
                <a:latin typeface="Trebuchet MS" pitchFamily="34" charset="0"/>
                <a:ea typeface="MS PGothic" pitchFamily="34" charset="-128"/>
              </a:endParaRPr>
            </a:p>
          </p:txBody>
        </p:sp>
        <p:sp>
          <p:nvSpPr>
            <p:cNvPr id="71" name="AutoShape 14"/>
            <p:cNvSpPr>
              <a:spLocks noChangeArrowheads="1"/>
            </p:cNvSpPr>
            <p:nvPr/>
          </p:nvSpPr>
          <p:spPr bwMode="auto">
            <a:xfrm rot="16200000">
              <a:off x="1190774" y="3540828"/>
              <a:ext cx="583092" cy="4445309"/>
            </a:xfrm>
            <a:prstGeom prst="roundRect">
              <a:avLst>
                <a:gd name="adj" fmla="val 13523"/>
              </a:avLst>
            </a:prstGeom>
            <a:gradFill flip="none" rotWithShape="1">
              <a:gsLst>
                <a:gs pos="0">
                  <a:schemeClr val="bg1">
                    <a:lumMod val="50000"/>
                    <a:lumOff val="50000"/>
                    <a:alpha val="41000"/>
                  </a:schemeClr>
                </a:gs>
                <a:gs pos="100000">
                  <a:schemeClr val="bg1">
                    <a:lumMod val="75000"/>
                    <a:lumOff val="25000"/>
                    <a:alpha val="20000"/>
                  </a:schemeClr>
                </a:gs>
              </a:gsLst>
              <a:lin ang="16200000" scaled="1"/>
              <a:tileRect/>
            </a:gradFill>
            <a:ln w="9525" algn="ctr">
              <a:gradFill>
                <a:gsLst>
                  <a:gs pos="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bg2">
                  <a:lumMod val="75000"/>
                </a:schemeClr>
              </a:contourClr>
            </a:sp3d>
          </p:spPr>
          <p:txBody>
            <a:bodyPr wrap="none" anchor="ctr"/>
            <a:lstStyle/>
            <a:p>
              <a:pPr algn="ctr" defTabSz="914328">
                <a:defRPr/>
              </a:pPr>
              <a:endParaRPr lang="en-US" sz="10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2136764" y="5328401"/>
            <a:ext cx="545328" cy="461657"/>
          </a:xfrm>
          <a:prstGeom prst="rect">
            <a:avLst/>
          </a:prstGeom>
          <a:noFill/>
        </p:spPr>
        <p:txBody>
          <a:bodyPr wrap="none" lIns="91433" tIns="45716" rIns="91433" bIns="45716" rtlCol="0">
            <a:spAutoFit/>
          </a:bodyPr>
          <a:lstStyle/>
          <a:p>
            <a:pPr algn="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F#</a:t>
            </a:r>
          </a:p>
        </p:txBody>
      </p:sp>
      <p:grpSp>
        <p:nvGrpSpPr>
          <p:cNvPr id="73" name="Group 46"/>
          <p:cNvGrpSpPr/>
          <p:nvPr/>
        </p:nvGrpSpPr>
        <p:grpSpPr>
          <a:xfrm>
            <a:off x="-275420" y="874629"/>
            <a:ext cx="11331257" cy="647880"/>
            <a:chOff x="-740337" y="1487843"/>
            <a:chExt cx="13597507" cy="583092"/>
          </a:xfrm>
        </p:grpSpPr>
        <p:sp>
          <p:nvSpPr>
            <p:cNvPr id="74" name="Title 1"/>
            <p:cNvSpPr txBox="1">
              <a:spLocks/>
            </p:cNvSpPr>
            <p:nvPr/>
          </p:nvSpPr>
          <p:spPr bwMode="auto">
            <a:xfrm>
              <a:off x="4125837" y="1548557"/>
              <a:ext cx="8731333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sz="2400" dirty="0">
                  <a:latin typeface="Trebuchet MS" pitchFamily="34" charset="0"/>
                  <a:ea typeface="MS PGothic" pitchFamily="34" charset="-128"/>
                </a:rPr>
                <a:t>MATLAB, </a:t>
              </a:r>
              <a:r>
                <a:rPr lang="en-US" sz="2400" dirty="0" err="1">
                  <a:latin typeface="Trebuchet MS" pitchFamily="34" charset="0"/>
                  <a:ea typeface="MS PGothic" pitchFamily="34" charset="-128"/>
                </a:rPr>
                <a:t>Mathematica</a:t>
              </a:r>
              <a:r>
                <a:rPr lang="en-US" sz="2400" dirty="0">
                  <a:latin typeface="Trebuchet MS" pitchFamily="34" charset="0"/>
                  <a:ea typeface="MS PGothic" pitchFamily="34" charset="-128"/>
                </a:rPr>
                <a:t>, </a:t>
              </a:r>
              <a:r>
                <a:rPr lang="en-US" sz="2400" dirty="0" err="1">
                  <a:latin typeface="Trebuchet MS" pitchFamily="34" charset="0"/>
                  <a:ea typeface="MS PGothic" pitchFamily="34" charset="-128"/>
                </a:rPr>
                <a:t>LabVIEW</a:t>
              </a:r>
              <a:endParaRPr lang="en-US" sz="2400" dirty="0">
                <a:latin typeface="Trebuchet MS" pitchFamily="34" charset="0"/>
                <a:ea typeface="MS PGothic" pitchFamily="34" charset="-128"/>
              </a:endParaRPr>
            </a:p>
          </p:txBody>
        </p:sp>
        <p:sp>
          <p:nvSpPr>
            <p:cNvPr id="75" name="AutoShape 14"/>
            <p:cNvSpPr>
              <a:spLocks noChangeArrowheads="1"/>
            </p:cNvSpPr>
            <p:nvPr/>
          </p:nvSpPr>
          <p:spPr bwMode="auto">
            <a:xfrm rot="16200000">
              <a:off x="1190773" y="-443267"/>
              <a:ext cx="583092" cy="4445312"/>
            </a:xfrm>
            <a:prstGeom prst="roundRect">
              <a:avLst>
                <a:gd name="adj" fmla="val 13523"/>
              </a:avLst>
            </a:prstGeom>
            <a:gradFill flip="none" rotWithShape="1">
              <a:gsLst>
                <a:gs pos="0">
                  <a:schemeClr val="bg1">
                    <a:lumMod val="50000"/>
                    <a:lumOff val="50000"/>
                    <a:alpha val="41000"/>
                  </a:schemeClr>
                </a:gs>
                <a:gs pos="100000">
                  <a:schemeClr val="bg1">
                    <a:lumMod val="75000"/>
                    <a:lumOff val="25000"/>
                    <a:alpha val="20000"/>
                  </a:schemeClr>
                </a:gs>
              </a:gsLst>
              <a:lin ang="16200000" scaled="1"/>
              <a:tileRect/>
            </a:gradFill>
            <a:ln w="9525" algn="ctr">
              <a:gradFill>
                <a:gsLst>
                  <a:gs pos="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bg2">
                  <a:lumMod val="75000"/>
                </a:schemeClr>
              </a:contourClr>
            </a:sp3d>
          </p:spPr>
          <p:txBody>
            <a:bodyPr wrap="none" anchor="ctr"/>
            <a:lstStyle/>
            <a:p>
              <a:pPr algn="ctr" defTabSz="914328">
                <a:defRPr/>
              </a:pPr>
              <a:endParaRPr lang="en-US" sz="10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-388631" y="1548557"/>
              <a:ext cx="360714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Numerical analytics</a:t>
              </a:r>
            </a:p>
          </p:txBody>
        </p:sp>
        <p:sp>
          <p:nvSpPr>
            <p:cNvPr id="77" name="AutoShape 14"/>
            <p:cNvSpPr>
              <a:spLocks noChangeArrowheads="1"/>
            </p:cNvSpPr>
            <p:nvPr/>
          </p:nvSpPr>
          <p:spPr bwMode="auto">
            <a:xfrm rot="5400000">
              <a:off x="3294596" y="1690251"/>
              <a:ext cx="231489" cy="178276"/>
            </a:xfrm>
            <a:prstGeom prst="triangle">
              <a:avLst/>
            </a:prstGeom>
            <a:gradFill flip="none" rotWithShape="0"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1"/>
              <a:tileRect/>
            </a:gradFill>
            <a:ln w="19050" algn="ctr">
              <a:solidFill>
                <a:schemeClr val="tx1">
                  <a:lumMod val="8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tx2"/>
              </a:contourClr>
            </a:sp3d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000" b="1" dirty="0">
                <a:solidFill>
                  <a:schemeClr val="bg1"/>
                </a:solidFill>
                <a:latin typeface="Arial" charset="0"/>
                <a:ea typeface="MS PGothic" pitchFamily="34" charset="-128"/>
              </a:endParaRPr>
            </a:p>
          </p:txBody>
        </p:sp>
      </p:grpSp>
      <p:sp>
        <p:nvSpPr>
          <p:cNvPr id="78" name="AutoShape 14"/>
          <p:cNvSpPr>
            <a:spLocks noChangeArrowheads="1"/>
          </p:cNvSpPr>
          <p:nvPr/>
        </p:nvSpPr>
        <p:spPr bwMode="auto">
          <a:xfrm rot="5400000">
            <a:off x="2713345" y="5511666"/>
            <a:ext cx="257211" cy="148563"/>
          </a:xfrm>
          <a:prstGeom prst="triangle">
            <a:avLst/>
          </a:prstGeom>
          <a:gradFill flip="none" rotWithShape="0">
            <a:gsLst>
              <a:gs pos="0">
                <a:srgbClr val="8FD026"/>
              </a:gs>
              <a:gs pos="100000">
                <a:srgbClr val="76B900"/>
              </a:gs>
            </a:gsLst>
            <a:lin ang="16200000" scaled="1"/>
            <a:tileRect/>
          </a:gradFill>
          <a:ln w="19050" algn="ctr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>
            <a:bevelT w="12700" h="6350"/>
            <a:contourClr>
              <a:schemeClr val="tx2"/>
            </a:contourClr>
          </a:sp3d>
        </p:spPr>
        <p:txBody>
          <a:bodyPr wrap="none" lIns="91433" tIns="45716" rIns="91433" bIns="45716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000" b="1" dirty="0">
              <a:solidFill>
                <a:schemeClr val="bg1"/>
              </a:solidFill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141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3 Ways to Accelerate Applications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67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10" name="Rounded Rectangle 5"/>
          <p:cNvSpPr/>
          <p:nvPr/>
        </p:nvSpPr>
        <p:spPr>
          <a:xfrm>
            <a:off x="611560" y="1124744"/>
            <a:ext cx="7823200" cy="925512"/>
          </a:xfrm>
          <a:prstGeom prst="roundRect">
            <a:avLst/>
          </a:prstGeom>
          <a:gradFill>
            <a:gsLst>
              <a:gs pos="0">
                <a:schemeClr val="bg1">
                  <a:lumMod val="75000"/>
                  <a:lumOff val="25000"/>
                  <a:shade val="30000"/>
                  <a:satMod val="115000"/>
                  <a:alpha val="36000"/>
                </a:schemeClr>
              </a:gs>
              <a:gs pos="0">
                <a:schemeClr val="bg1">
                  <a:lumMod val="75000"/>
                  <a:lumOff val="25000"/>
                  <a:shade val="100000"/>
                  <a:satMod val="115000"/>
                </a:schemeClr>
              </a:gs>
            </a:gsLst>
            <a:lin ang="18900000" scaled="1"/>
          </a:gradFill>
          <a:ln w="381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</a:p>
        </p:txBody>
      </p:sp>
      <p:sp>
        <p:nvSpPr>
          <p:cNvPr id="11" name="Rounded Rectangle 2"/>
          <p:cNvSpPr/>
          <p:nvPr/>
        </p:nvSpPr>
        <p:spPr>
          <a:xfrm>
            <a:off x="611560" y="2336006"/>
            <a:ext cx="2312987" cy="1851026"/>
          </a:xfrm>
          <a:prstGeom prst="round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 w="381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Libraries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809997" y="4429238"/>
            <a:ext cx="19161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rebuchet MS" pitchFamily="34" charset="0"/>
              </a:rPr>
              <a:t>“Drop-in” Acceleration</a:t>
            </a:r>
          </a:p>
        </p:txBody>
      </p:sp>
      <p:sp>
        <p:nvSpPr>
          <p:cNvPr id="13" name="Rounded Rectangle 4"/>
          <p:cNvSpPr/>
          <p:nvPr/>
        </p:nvSpPr>
        <p:spPr>
          <a:xfrm>
            <a:off x="5753811" y="2297906"/>
            <a:ext cx="2778629" cy="1851026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Languages</a:t>
            </a:r>
          </a:p>
        </p:txBody>
      </p:sp>
      <p:sp>
        <p:nvSpPr>
          <p:cNvPr id="14" name="Rounded Rectangle 3"/>
          <p:cNvSpPr/>
          <p:nvPr/>
        </p:nvSpPr>
        <p:spPr>
          <a:xfrm>
            <a:off x="3144985" y="2336006"/>
            <a:ext cx="2362200" cy="1851026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OpenACC Directives</a:t>
            </a: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2917974" y="4429238"/>
            <a:ext cx="28162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rebuchet MS" pitchFamily="34" charset="0"/>
              </a:rPr>
              <a:t>Easily Accelerate Applications</a:t>
            </a:r>
            <a:endParaRPr lang="en-US" sz="2200" dirty="0">
              <a:solidFill>
                <a:schemeClr val="tx1">
                  <a:lumMod val="7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5753811" y="4429238"/>
            <a:ext cx="2690813" cy="70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>
            <a:spAutoFit/>
          </a:bodyPr>
          <a:lstStyle/>
          <a:p>
            <a:pPr algn="ctr"/>
            <a:r>
              <a:rPr lang="en-US" sz="2000" dirty="0">
                <a:latin typeface="Trebuchet MS" pitchFamily="34" charset="0"/>
              </a:rPr>
              <a:t>Maximum</a:t>
            </a:r>
            <a:br>
              <a:rPr lang="en-US" sz="2000" dirty="0">
                <a:latin typeface="Trebuchet MS" pitchFamily="34" charset="0"/>
              </a:rPr>
            </a:br>
            <a:r>
              <a:rPr lang="en-US" sz="2000" dirty="0">
                <a:latin typeface="Trebuchet MS" pitchFamily="34" charset="0"/>
              </a:rPr>
              <a:t>Flexibility</a:t>
            </a:r>
          </a:p>
        </p:txBody>
      </p:sp>
    </p:spTree>
    <p:extLst>
      <p:ext uri="{BB962C8B-B14F-4D97-AF65-F5344CB8AC3E}">
        <p14:creationId xmlns:p14="http://schemas.microsoft.com/office/powerpoint/2010/main" val="367827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Libraries: Easy, High-Quality Acceleration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68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17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99152" y="836712"/>
            <a:ext cx="8945696" cy="4526139"/>
          </a:xfrm>
        </p:spPr>
        <p:txBody>
          <a:bodyPr>
            <a:normAutofit/>
          </a:bodyPr>
          <a:lstStyle>
            <a:defPPr marL="344160" marR="0" lvl="0" indent="-344160" algn="l" rtl="0" hangingPunct="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SzPts val="2470"/>
              <a:buNone/>
              <a:tabLst>
                <a:tab pos="569880" algn="l"/>
                <a:tab pos="1484279" algn="l"/>
                <a:tab pos="2398680" algn="l"/>
                <a:tab pos="3313080" algn="l"/>
                <a:tab pos="4227479" algn="l"/>
                <a:tab pos="5141880" algn="l"/>
                <a:tab pos="6056280" algn="l"/>
                <a:tab pos="6970680" algn="l"/>
                <a:tab pos="7885079" algn="l"/>
                <a:tab pos="8799480" algn="l"/>
                <a:tab pos="9713879" algn="l"/>
              </a:tabLst>
              <a:defRPr lang="en-US" sz="2400" b="1" i="0" u="none" strike="noStrik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DejaVu Sans" pitchFamily="2"/>
                <a:cs typeface="DejaVu Sans" pitchFamily="2"/>
              </a:defRPr>
            </a:defPPr>
            <a:lvl1pPr marL="344160" marR="0" lvl="0" indent="-344160" algn="l" rtl="0" hangingPunct="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SzPts val="2470"/>
              <a:buBlip>
                <a:blip r:embed="rId3"/>
              </a:buBlip>
              <a:tabLst>
                <a:tab pos="569880" algn="l"/>
                <a:tab pos="1484279" algn="l"/>
                <a:tab pos="2398680" algn="l"/>
                <a:tab pos="3313080" algn="l"/>
                <a:tab pos="4227479" algn="l"/>
                <a:tab pos="5141880" algn="l"/>
                <a:tab pos="6056280" algn="l"/>
                <a:tab pos="6970680" algn="l"/>
                <a:tab pos="7885079" algn="l"/>
                <a:tab pos="8799480" algn="l"/>
                <a:tab pos="9713879" algn="l"/>
              </a:tabLst>
              <a:defRPr lang="en-US" sz="2400" b="1" i="0" u="none" strike="noStrik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DejaVu Sans" pitchFamily="2"/>
                <a:cs typeface="DejaVu Sans" pitchFamily="2"/>
              </a:defRPr>
            </a:lvl1pPr>
            <a:lvl2pPr marL="914400" marR="0" lvl="1" indent="-34308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SzPts val="2057"/>
              <a:buBlip>
                <a:blip r:embed="rId3"/>
              </a:buBlip>
              <a:tabLst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</a:tabLst>
              <a:defRPr lang="en-US" sz="2000" b="1" i="0" u="none" strike="noStrik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DejaVu Sans" pitchFamily="2"/>
                <a:cs typeface="DejaVu Sans" pitchFamily="2"/>
              </a:defRPr>
            </a:lvl2pPr>
            <a:lvl3pPr marL="1371600" marR="0" lvl="2" indent="-282600" algn="l" rtl="0" hangingPunct="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SzPts val="2470"/>
              <a:buBlip>
                <a:blip r:embed="rId3"/>
              </a:buBlip>
              <a:tabLst>
                <a:tab pos="457200" algn="l"/>
                <a:tab pos="1371599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</a:tabLst>
              <a:defRPr lang="en-US" sz="2400" b="1" i="0" u="none" strike="noStrik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DejaVu Sans" pitchFamily="2"/>
                <a:cs typeface="DejaVu Sans" pitchFamily="2"/>
              </a:defRPr>
            </a:lvl3pPr>
            <a:lvl4pPr marL="1774800" marR="0" lvl="3" indent="-22860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–"/>
              <a:tabLst>
                <a:tab pos="53640" algn="l"/>
                <a:tab pos="968040" algn="l"/>
                <a:tab pos="1882440" algn="l"/>
                <a:tab pos="2796840" algn="l"/>
                <a:tab pos="3711240" algn="l"/>
                <a:tab pos="4625640" algn="l"/>
                <a:tab pos="5540040" algn="l"/>
                <a:tab pos="6454439" algn="l"/>
                <a:tab pos="7368839" algn="l"/>
                <a:tab pos="8283240" algn="l"/>
              </a:tabLst>
              <a:defRPr lang="en-US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ejaVu Sans" pitchFamily="2"/>
                <a:cs typeface="DejaVu Sans" pitchFamily="2"/>
              </a:defRPr>
            </a:lvl4pPr>
            <a:lvl5pPr marL="2117520" marR="0" lvl="4" indent="-22860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»"/>
              <a:tabLst>
                <a:tab pos="625320" algn="l"/>
                <a:tab pos="1539720" algn="l"/>
                <a:tab pos="2454119" algn="l"/>
                <a:tab pos="3368520" algn="l"/>
                <a:tab pos="4282920" algn="l"/>
                <a:tab pos="5197320" algn="l"/>
                <a:tab pos="6111720" algn="l"/>
                <a:tab pos="7026120" algn="l"/>
                <a:tab pos="7940520" algn="l"/>
              </a:tabLst>
              <a:defRPr lang="en-US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ejaVu Sans" pitchFamily="2"/>
                <a:cs typeface="DejaVu Sans" pitchFamily="2"/>
              </a:defRPr>
            </a:lvl5pPr>
            <a:lvl6pPr marL="2117520" marR="0" lvl="5" indent="-22860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»"/>
              <a:tabLst>
                <a:tab pos="625320" algn="l"/>
                <a:tab pos="1539720" algn="l"/>
                <a:tab pos="2454119" algn="l"/>
                <a:tab pos="3368520" algn="l"/>
                <a:tab pos="4282920" algn="l"/>
                <a:tab pos="5197320" algn="l"/>
                <a:tab pos="6111720" algn="l"/>
                <a:tab pos="7026120" algn="l"/>
                <a:tab pos="7940520" algn="l"/>
              </a:tabLst>
              <a:defRPr lang="en-US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ejaVu Sans" pitchFamily="2"/>
                <a:cs typeface="DejaVu Sans" pitchFamily="2"/>
              </a:defRPr>
            </a:lvl6pPr>
            <a:lvl7pPr marL="2117520" marR="0" lvl="6" indent="-22860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»"/>
              <a:tabLst>
                <a:tab pos="625320" algn="l"/>
                <a:tab pos="1539720" algn="l"/>
                <a:tab pos="2454119" algn="l"/>
                <a:tab pos="3368520" algn="l"/>
                <a:tab pos="4282920" algn="l"/>
                <a:tab pos="5197320" algn="l"/>
                <a:tab pos="6111720" algn="l"/>
                <a:tab pos="7026120" algn="l"/>
                <a:tab pos="7940520" algn="l"/>
              </a:tabLst>
              <a:defRPr lang="en-US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ejaVu Sans" pitchFamily="2"/>
                <a:cs typeface="DejaVu Sans" pitchFamily="2"/>
              </a:defRPr>
            </a:lvl7pPr>
            <a:lvl8pPr marL="2117520" marR="0" lvl="7" indent="-22860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»"/>
              <a:tabLst>
                <a:tab pos="625320" algn="l"/>
                <a:tab pos="1539720" algn="l"/>
                <a:tab pos="2454119" algn="l"/>
                <a:tab pos="3368520" algn="l"/>
                <a:tab pos="4282920" algn="l"/>
                <a:tab pos="5197320" algn="l"/>
                <a:tab pos="6111720" algn="l"/>
                <a:tab pos="7026120" algn="l"/>
                <a:tab pos="7940520" algn="l"/>
              </a:tabLst>
              <a:defRPr lang="en-US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ejaVu Sans" pitchFamily="2"/>
                <a:cs typeface="DejaVu Sans" pitchFamily="2"/>
              </a:defRPr>
            </a:lvl8pPr>
            <a:lvl9pPr marL="2117520" marR="0" lvl="8" indent="-228600" algn="l" rtl="0" hangingPunct="0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»"/>
              <a:tabLst>
                <a:tab pos="625320" algn="l"/>
                <a:tab pos="1539720" algn="l"/>
                <a:tab pos="2454119" algn="l"/>
                <a:tab pos="3368520" algn="l"/>
                <a:tab pos="4282920" algn="l"/>
                <a:tab pos="5197320" algn="l"/>
                <a:tab pos="6111720" algn="l"/>
                <a:tab pos="7026120" algn="l"/>
                <a:tab pos="7940520" algn="l"/>
              </a:tabLst>
              <a:defRPr lang="en-US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DejaVu Sans" pitchFamily="2"/>
                <a:cs typeface="DejaVu Sans" pitchFamily="2"/>
              </a:defRPr>
            </a:lvl9pPr>
          </a:lstStyle>
          <a:p>
            <a:pPr lvl="0"/>
            <a:endParaRPr lang="en-US" sz="23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lvl="0">
              <a:buFont typeface="Arial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Easy of use:</a:t>
            </a:r>
            <a:r>
              <a:rPr lang="en-US" sz="230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sz="2000" b="0" dirty="0">
                <a:solidFill>
                  <a:schemeClr val="tx1"/>
                </a:solidFill>
                <a:latin typeface="+mn-lt"/>
              </a:rPr>
              <a:t>Using libraries enables GPU acceleration without in-depth 			knowledge of GPU programming</a:t>
            </a:r>
          </a:p>
          <a:p>
            <a:pPr lvl="0">
              <a:buFont typeface="Arial" pitchFamily="34" charset="0"/>
              <a:buChar char="•"/>
            </a:pPr>
            <a:endParaRPr lang="en-US" sz="900" dirty="0">
              <a:latin typeface="+mn-lt"/>
            </a:endParaRPr>
          </a:p>
          <a:p>
            <a:pPr lvl="0">
              <a:buFont typeface="Arial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“Drop-in”: </a:t>
            </a:r>
            <a:r>
              <a:rPr lang="en-US" sz="230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sz="2000" b="0" dirty="0">
                <a:solidFill>
                  <a:schemeClr val="tx1"/>
                </a:solidFill>
                <a:latin typeface="+mn-lt"/>
              </a:rPr>
              <a:t>Many GPU-accelerated libraries follow standard APIs, thus 			enabling acceleration with minimal code changes</a:t>
            </a:r>
          </a:p>
          <a:p>
            <a:pPr lvl="1">
              <a:buFont typeface="Arial" pitchFamily="34" charset="0"/>
              <a:buChar char="•"/>
            </a:pPr>
            <a:endParaRPr lang="en-US" sz="9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lvl="0">
              <a:buFont typeface="Arial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Quality:</a:t>
            </a:r>
            <a:r>
              <a:rPr lang="en-US" sz="2300" dirty="0">
                <a:solidFill>
                  <a:schemeClr val="tx2"/>
                </a:solidFill>
                <a:latin typeface="+mn-lt"/>
              </a:rPr>
              <a:t>	</a:t>
            </a:r>
            <a:r>
              <a:rPr lang="en-US" sz="230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sz="2000" b="0" dirty="0">
                <a:solidFill>
                  <a:schemeClr val="tx1"/>
                </a:solidFill>
                <a:latin typeface="+mn-lt"/>
              </a:rPr>
              <a:t>Libraries offer high-quality implementations of functions 			encountered in a broad range of applications </a:t>
            </a:r>
          </a:p>
          <a:p>
            <a:pPr lvl="0">
              <a:buFont typeface="Arial" pitchFamily="34" charset="0"/>
              <a:buChar char="•"/>
            </a:pPr>
            <a:endParaRPr lang="en-US" sz="900" dirty="0">
              <a:latin typeface="+mn-lt"/>
            </a:endParaRPr>
          </a:p>
          <a:p>
            <a:pPr lvl="0">
              <a:buFont typeface="Arial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Performance: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	</a:t>
            </a:r>
            <a:r>
              <a:rPr lang="en-US" sz="2000" b="0" dirty="0">
                <a:solidFill>
                  <a:schemeClr val="tx1"/>
                </a:solidFill>
                <a:latin typeface="+mn-lt"/>
              </a:rPr>
              <a:t>NVIDIA libraries are tuned by experts </a:t>
            </a:r>
            <a:r>
              <a:rPr lang="en-US" sz="1800" b="0" dirty="0">
                <a:latin typeface="+mn-lt"/>
              </a:rPr>
              <a:t>				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marL="0" lvl="0" indent="0">
              <a:buNone/>
            </a:pPr>
            <a:endParaRPr lang="en-US" sz="2300" dirty="0">
              <a:solidFill>
                <a:srgbClr val="FF950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9935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Some GPU-accelerated Libraries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69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grpSp>
        <p:nvGrpSpPr>
          <p:cNvPr id="7" name="Group 1"/>
          <p:cNvGrpSpPr/>
          <p:nvPr/>
        </p:nvGrpSpPr>
        <p:grpSpPr>
          <a:xfrm>
            <a:off x="457200" y="764704"/>
            <a:ext cx="8033783" cy="5020783"/>
            <a:chOff x="446772" y="1379861"/>
            <a:chExt cx="9640540" cy="4518705"/>
          </a:xfrm>
        </p:grpSpPr>
        <p:grpSp>
          <p:nvGrpSpPr>
            <p:cNvPr id="8" name="Group 4"/>
            <p:cNvGrpSpPr/>
            <p:nvPr/>
          </p:nvGrpSpPr>
          <p:grpSpPr>
            <a:xfrm>
              <a:off x="446772" y="1379861"/>
              <a:ext cx="9640540" cy="4518705"/>
              <a:chOff x="666132" y="231849"/>
              <a:chExt cx="9640539" cy="4518705"/>
            </a:xfrm>
          </p:grpSpPr>
          <p:sp>
            <p:nvSpPr>
              <p:cNvPr id="15" name="Rounded Rectangle 87"/>
              <p:cNvSpPr/>
              <p:nvPr/>
            </p:nvSpPr>
            <p:spPr>
              <a:xfrm>
                <a:off x="666132" y="231849"/>
                <a:ext cx="2334964" cy="1404452"/>
              </a:xfrm>
              <a:prstGeom prst="roundRect">
                <a:avLst>
                  <a:gd name="adj" fmla="val 7396"/>
                </a:avLst>
              </a:prstGeom>
              <a:solidFill>
                <a:schemeClr val="bg1"/>
              </a:solidFill>
              <a:ln w="12700"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50000"/>
                        <a:alpha val="0"/>
                      </a:schemeClr>
                    </a:gs>
                  </a:gsLst>
                  <a:lin ang="5400000" scaled="0"/>
                </a:gradFill>
              </a:ln>
              <a:effectLst>
                <a:glow rad="228600">
                  <a:schemeClr val="accent3">
                    <a:satMod val="175000"/>
                    <a:alpha val="90000"/>
                  </a:schemeClr>
                </a:glow>
                <a:outerShdw blurRad="76200" dist="38100" dir="2700000" sx="101000" sy="101000" algn="tl" rotWithShape="0">
                  <a:prstClr val="black">
                    <a:alpha val="5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00" tIns="45642" rIns="91300" bIns="45642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89"/>
              <p:cNvSpPr/>
              <p:nvPr/>
            </p:nvSpPr>
            <p:spPr>
              <a:xfrm>
                <a:off x="5536517" y="231849"/>
                <a:ext cx="2334964" cy="1404452"/>
              </a:xfrm>
              <a:prstGeom prst="roundRect">
                <a:avLst>
                  <a:gd name="adj" fmla="val 7396"/>
                </a:avLst>
              </a:prstGeom>
              <a:solidFill>
                <a:schemeClr val="bg1"/>
              </a:solidFill>
              <a:ln w="12700">
                <a:gradFill>
                  <a:gsLst>
                    <a:gs pos="0">
                      <a:schemeClr val="accent1"/>
                    </a:gs>
                    <a:gs pos="100000">
                      <a:schemeClr val="bg2">
                        <a:lumMod val="50000"/>
                        <a:alpha val="0"/>
                      </a:schemeClr>
                    </a:gs>
                  </a:gsLst>
                  <a:lin ang="5400000" scaled="0"/>
                </a:gradFill>
              </a:ln>
              <a:effectLst>
                <a:glow rad="228600">
                  <a:schemeClr val="accent3">
                    <a:satMod val="175000"/>
                    <a:alpha val="90000"/>
                  </a:schemeClr>
                </a:glow>
                <a:outerShdw blurRad="76200" dist="38100" dir="2700000" sx="101000" sy="101000" algn="tl" rotWithShape="0">
                  <a:prstClr val="black">
                    <a:alpha val="5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00" tIns="45642" rIns="91300" bIns="45642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90"/>
              <p:cNvSpPr/>
              <p:nvPr/>
            </p:nvSpPr>
            <p:spPr>
              <a:xfrm>
                <a:off x="7971707" y="231849"/>
                <a:ext cx="2334964" cy="1404452"/>
              </a:xfrm>
              <a:prstGeom prst="roundRect">
                <a:avLst>
                  <a:gd name="adj" fmla="val 7396"/>
                </a:avLst>
              </a:prstGeom>
              <a:solidFill>
                <a:schemeClr val="bg1"/>
              </a:solidFill>
              <a:ln w="12700"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50000"/>
                        <a:alpha val="0"/>
                      </a:schemeClr>
                    </a:gs>
                  </a:gsLst>
                  <a:lin ang="5400000" scaled="0"/>
                </a:gradFill>
              </a:ln>
              <a:effectLst>
                <a:glow rad="228600">
                  <a:schemeClr val="accent3">
                    <a:satMod val="175000"/>
                    <a:alpha val="90000"/>
                  </a:schemeClr>
                </a:glow>
                <a:outerShdw blurRad="76200" dist="38100" dir="2700000" sx="101000" sy="101000" algn="tl" rotWithShape="0">
                  <a:prstClr val="black">
                    <a:alpha val="5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00" tIns="45642" rIns="91300" bIns="45642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91"/>
              <p:cNvSpPr/>
              <p:nvPr/>
            </p:nvSpPr>
            <p:spPr>
              <a:xfrm>
                <a:off x="666132" y="1743015"/>
                <a:ext cx="2334964" cy="1404452"/>
              </a:xfrm>
              <a:prstGeom prst="roundRect">
                <a:avLst>
                  <a:gd name="adj" fmla="val 7396"/>
                </a:avLst>
              </a:prstGeom>
              <a:solidFill>
                <a:schemeClr val="bg1"/>
              </a:solidFill>
              <a:ln w="12700"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50000"/>
                        <a:alpha val="0"/>
                      </a:schemeClr>
                    </a:gs>
                  </a:gsLst>
                  <a:lin ang="5400000" scaled="0"/>
                </a:gradFill>
              </a:ln>
              <a:effectLst>
                <a:outerShdw blurRad="76200" dist="38100" dir="2700000" sx="101000" sy="101000" algn="tl" rotWithShape="0">
                  <a:prstClr val="black">
                    <a:alpha val="5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00" tIns="45642" rIns="91300" bIns="45642"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latin typeface="+mn-lt"/>
                </a:endParaRPr>
              </a:p>
            </p:txBody>
          </p:sp>
          <p:sp>
            <p:nvSpPr>
              <p:cNvPr id="20" name="Rounded Rectangle 92"/>
              <p:cNvSpPr/>
              <p:nvPr/>
            </p:nvSpPr>
            <p:spPr>
              <a:xfrm>
                <a:off x="3101327" y="1743015"/>
                <a:ext cx="2334964" cy="1404452"/>
              </a:xfrm>
              <a:prstGeom prst="roundRect">
                <a:avLst>
                  <a:gd name="adj" fmla="val 7396"/>
                </a:avLst>
              </a:prstGeom>
              <a:solidFill>
                <a:schemeClr val="bg1"/>
              </a:solidFill>
              <a:ln w="12700"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50000"/>
                        <a:alpha val="0"/>
                      </a:schemeClr>
                    </a:gs>
                  </a:gsLst>
                  <a:lin ang="5400000" scaled="0"/>
                </a:gradFill>
              </a:ln>
              <a:effectLst>
                <a:outerShdw blurRad="76200" dist="38100" dir="2700000" sx="101000" sy="101000" algn="tl" rotWithShape="0">
                  <a:prstClr val="black">
                    <a:alpha val="5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00" tIns="45642" rIns="91300" bIns="45642"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latin typeface="+mn-lt"/>
                </a:endParaRPr>
              </a:p>
            </p:txBody>
          </p:sp>
          <p:sp>
            <p:nvSpPr>
              <p:cNvPr id="21" name="Rounded Rectangle 93"/>
              <p:cNvSpPr/>
              <p:nvPr/>
            </p:nvSpPr>
            <p:spPr>
              <a:xfrm>
                <a:off x="5536517" y="1743015"/>
                <a:ext cx="2334964" cy="1404452"/>
              </a:xfrm>
              <a:prstGeom prst="roundRect">
                <a:avLst>
                  <a:gd name="adj" fmla="val 7396"/>
                </a:avLst>
              </a:prstGeom>
              <a:solidFill>
                <a:schemeClr val="bg1"/>
              </a:solidFill>
              <a:ln w="12700"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50000"/>
                        <a:alpha val="0"/>
                      </a:schemeClr>
                    </a:gs>
                  </a:gsLst>
                  <a:lin ang="5400000" scaled="0"/>
                </a:gradFill>
              </a:ln>
              <a:effectLst>
                <a:outerShdw blurRad="76200" dist="38100" dir="2700000" sx="101000" sy="101000" algn="tl" rotWithShape="0">
                  <a:prstClr val="black">
                    <a:alpha val="5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00" tIns="45642" rIns="91300" bIns="45642"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latin typeface="+mn-lt"/>
                </a:endParaRPr>
              </a:p>
            </p:txBody>
          </p:sp>
          <p:sp>
            <p:nvSpPr>
              <p:cNvPr id="22" name="Rounded Rectangle 94"/>
              <p:cNvSpPr/>
              <p:nvPr/>
            </p:nvSpPr>
            <p:spPr>
              <a:xfrm>
                <a:off x="7971707" y="1743015"/>
                <a:ext cx="2334964" cy="1404452"/>
              </a:xfrm>
              <a:prstGeom prst="roundRect">
                <a:avLst>
                  <a:gd name="adj" fmla="val 7396"/>
                </a:avLst>
              </a:prstGeom>
              <a:solidFill>
                <a:schemeClr val="bg1"/>
              </a:solidFill>
              <a:ln w="12700"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50000"/>
                        <a:alpha val="0"/>
                      </a:schemeClr>
                    </a:gs>
                  </a:gsLst>
                  <a:lin ang="5400000" scaled="0"/>
                </a:gradFill>
              </a:ln>
              <a:effectLst>
                <a:glow rad="228600">
                  <a:schemeClr val="accent3">
                    <a:satMod val="175000"/>
                    <a:alpha val="90000"/>
                  </a:schemeClr>
                </a:glow>
                <a:outerShdw blurRad="76200" dist="38100" dir="2700000" sx="101000" sy="101000" algn="tl" rotWithShape="0">
                  <a:prstClr val="black">
                    <a:alpha val="5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00" tIns="45642" rIns="91300" bIns="45642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95"/>
              <p:cNvSpPr/>
              <p:nvPr/>
            </p:nvSpPr>
            <p:spPr>
              <a:xfrm>
                <a:off x="666132" y="3263805"/>
                <a:ext cx="2334964" cy="1404452"/>
              </a:xfrm>
              <a:prstGeom prst="roundRect">
                <a:avLst>
                  <a:gd name="adj" fmla="val 7396"/>
                </a:avLst>
              </a:prstGeom>
              <a:solidFill>
                <a:schemeClr val="bg1"/>
              </a:solidFill>
              <a:ln w="12700"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50000"/>
                        <a:alpha val="0"/>
                      </a:schemeClr>
                    </a:gs>
                  </a:gsLst>
                  <a:lin ang="5400000" scaled="0"/>
                </a:gradFill>
              </a:ln>
              <a:effectLst>
                <a:outerShdw blurRad="76200" dist="38100" dir="2700000" sx="101000" sy="101000" algn="tl" rotWithShape="0">
                  <a:prstClr val="black">
                    <a:alpha val="5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00" tIns="45642" rIns="91300" bIns="45642"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latin typeface="+mn-lt"/>
                </a:endParaRPr>
              </a:p>
            </p:txBody>
          </p:sp>
          <p:sp>
            <p:nvSpPr>
              <p:cNvPr id="24" name="Rounded Rectangle 98"/>
              <p:cNvSpPr/>
              <p:nvPr/>
            </p:nvSpPr>
            <p:spPr>
              <a:xfrm>
                <a:off x="7971707" y="3263805"/>
                <a:ext cx="2334964" cy="1404452"/>
              </a:xfrm>
              <a:prstGeom prst="roundRect">
                <a:avLst>
                  <a:gd name="adj" fmla="val 7396"/>
                </a:avLst>
              </a:prstGeom>
              <a:solidFill>
                <a:schemeClr val="bg1"/>
              </a:solidFill>
              <a:ln w="12700"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50000"/>
                        <a:alpha val="0"/>
                      </a:schemeClr>
                    </a:gs>
                  </a:gsLst>
                  <a:lin ang="5400000" scaled="0"/>
                </a:gradFill>
              </a:ln>
              <a:effectLst>
                <a:glow rad="228600">
                  <a:schemeClr val="accent3">
                    <a:satMod val="175000"/>
                    <a:alpha val="90000"/>
                  </a:schemeClr>
                </a:glow>
                <a:outerShdw blurRad="76200" dist="38100" dir="2700000" sx="101000" sy="101000" algn="tl" rotWithShape="0">
                  <a:prstClr val="black">
                    <a:alpha val="5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00" tIns="45642" rIns="91300" bIns="45642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99"/>
              <p:cNvSpPr/>
              <p:nvPr/>
            </p:nvSpPr>
            <p:spPr>
              <a:xfrm>
                <a:off x="913164" y="1336517"/>
                <a:ext cx="1840898" cy="2823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300" tIns="45642" rIns="91300" bIns="45642" anchor="ctr">
                <a:spAutoFit/>
              </a:bodyPr>
              <a:lstStyle/>
              <a:p>
                <a:pPr algn="ctr" defTabSz="912996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rebuchet MS" pitchFamily="34" charset="0"/>
                  </a:rPr>
                  <a:t>NVIDIA </a:t>
                </a:r>
                <a:r>
                  <a:rPr lang="en-US" sz="1600" kern="0" dirty="0" err="1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rebuchet MS" pitchFamily="34" charset="0"/>
                  </a:rPr>
                  <a:t>cuBLAS</a:t>
                </a:r>
                <a:endParaRPr lang="en-US" sz="1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Trebuchet MS" pitchFamily="34" charset="0"/>
                </a:endParaRPr>
              </a:p>
            </p:txBody>
          </p:sp>
          <p:pic>
            <p:nvPicPr>
              <p:cNvPr id="26" name="Picture 8" descr="http://developer.nvidia.com/sites/default/files/imagecache/250-250/akamai/cuda/images/HPC_SDK_220x125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873521" y="281573"/>
                <a:ext cx="1911236" cy="108593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27" name="Picture 6" descr="http://developer.nvidia.com/sites/default/files/akamai/cuda/images/cusparse_image.jpg"/>
              <p:cNvPicPr>
                <a:picLocks noChangeAspect="1" noChangeArrowheads="1"/>
              </p:cNvPicPr>
              <p:nvPr/>
            </p:nvPicPr>
            <p:blipFill rotWithShape="1">
              <a:blip r:embed="rId4" cstate="print"/>
              <a:srcRect l="9120" t="6128" r="4907" b="8829"/>
              <a:stretch/>
            </p:blipFill>
            <p:spPr bwMode="auto">
              <a:xfrm>
                <a:off x="6165897" y="271950"/>
                <a:ext cx="1076200" cy="1064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Picture 12" descr="http://developer.nvidia.com/sites/default/files/akamai/cuda/images/nppeye.jpg"/>
              <p:cNvPicPr>
                <a:picLocks noChangeAspect="1" noChangeArrowheads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 bwMode="auto">
              <a:xfrm>
                <a:off x="8301865" y="281580"/>
                <a:ext cx="1701507" cy="105493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grpSp>
            <p:nvGrpSpPr>
              <p:cNvPr id="29" name="Group 3"/>
              <p:cNvGrpSpPr/>
              <p:nvPr/>
            </p:nvGrpSpPr>
            <p:grpSpPr>
              <a:xfrm>
                <a:off x="3101327" y="231849"/>
                <a:ext cx="2334964" cy="1404452"/>
                <a:chOff x="3101327" y="231849"/>
                <a:chExt cx="2334964" cy="1404452"/>
              </a:xfrm>
            </p:grpSpPr>
            <p:sp>
              <p:nvSpPr>
                <p:cNvPr id="47" name="Rounded Rectangle 88"/>
                <p:cNvSpPr/>
                <p:nvPr/>
              </p:nvSpPr>
              <p:spPr>
                <a:xfrm>
                  <a:off x="3101327" y="231849"/>
                  <a:ext cx="2334964" cy="1404452"/>
                </a:xfrm>
                <a:prstGeom prst="roundRect">
                  <a:avLst>
                    <a:gd name="adj" fmla="val 7396"/>
                  </a:avLst>
                </a:prstGeom>
                <a:solidFill>
                  <a:schemeClr val="bg1"/>
                </a:solidFill>
                <a:ln w="12700">
                  <a:gradFill>
                    <a:gsLst>
                      <a:gs pos="0">
                        <a:schemeClr val="bg2"/>
                      </a:gs>
                      <a:gs pos="100000">
                        <a:schemeClr val="bg2">
                          <a:lumMod val="50000"/>
                          <a:alpha val="0"/>
                        </a:schemeClr>
                      </a:gs>
                    </a:gsLst>
                    <a:lin ang="5400000" scaled="0"/>
                  </a:gradFill>
                </a:ln>
                <a:effectLst>
                  <a:glow rad="228600">
                    <a:schemeClr val="accent3">
                      <a:satMod val="175000"/>
                      <a:alpha val="90000"/>
                    </a:schemeClr>
                  </a:glow>
                  <a:outerShdw blurRad="76200" dist="38100" dir="2700000" sx="101000" sy="101000" algn="tl" rotWithShape="0">
                    <a:prstClr val="black">
                      <a:alpha val="5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00" tIns="45642" rIns="91300" bIns="45642"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8" name="Picture 10" descr="http://developer.nvidia.com/sites/default/files/akamai/cuda/images/cuRandImage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 bwMode="auto">
                <a:xfrm>
                  <a:off x="3397990" y="281576"/>
                  <a:ext cx="1739321" cy="1054942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49" name="Rectangle 104"/>
                <p:cNvSpPr/>
                <p:nvPr/>
              </p:nvSpPr>
              <p:spPr>
                <a:xfrm>
                  <a:off x="3234157" y="1336515"/>
                  <a:ext cx="2095736" cy="2823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300" tIns="45642" rIns="91300" bIns="45642" anchor="ctr">
                  <a:spAutoFit/>
                </a:bodyPr>
                <a:lstStyle/>
                <a:p>
                  <a:pPr algn="ctr" defTabSz="91299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kern="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Trebuchet MS" pitchFamily="34" charset="0"/>
                    </a:rPr>
                    <a:t>NVIDIA </a:t>
                  </a:r>
                  <a:r>
                    <a:rPr lang="en-US" sz="1600" kern="0" dirty="0" err="1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Trebuchet MS" pitchFamily="34" charset="0"/>
                    </a:rPr>
                    <a:t>cuRAND</a:t>
                  </a:r>
                  <a:endParaRPr lang="en-US" sz="1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rebuchet MS" pitchFamily="34" charset="0"/>
                  </a:endParaRPr>
                </a:p>
              </p:txBody>
            </p:sp>
          </p:grpSp>
          <p:sp>
            <p:nvSpPr>
              <p:cNvPr id="30" name="Rectangle 105"/>
              <p:cNvSpPr/>
              <p:nvPr/>
            </p:nvSpPr>
            <p:spPr>
              <a:xfrm>
                <a:off x="5536516" y="1336517"/>
                <a:ext cx="2334960" cy="2823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300" tIns="45642" rIns="91300" bIns="45642" anchor="ctr">
                <a:spAutoFit/>
              </a:bodyPr>
              <a:lstStyle/>
              <a:p>
                <a:pPr algn="ctr" defTabSz="912996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rebuchet MS" pitchFamily="34" charset="0"/>
                  </a:rPr>
                  <a:t>NVIDIA </a:t>
                </a:r>
                <a:r>
                  <a:rPr lang="en-US" sz="1600" kern="0" dirty="0" err="1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rebuchet MS" pitchFamily="34" charset="0"/>
                  </a:rPr>
                  <a:t>cuSPARSE</a:t>
                </a:r>
                <a:endParaRPr lang="en-US" sz="1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Trebuchet MS" pitchFamily="34" charset="0"/>
                </a:endParaRPr>
              </a:p>
            </p:txBody>
          </p:sp>
          <p:sp>
            <p:nvSpPr>
              <p:cNvPr id="31" name="Rectangle 106"/>
              <p:cNvSpPr/>
              <p:nvPr/>
            </p:nvSpPr>
            <p:spPr>
              <a:xfrm>
                <a:off x="8218737" y="1336517"/>
                <a:ext cx="1840898" cy="2823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300" tIns="45642" rIns="91300" bIns="45642" anchor="ctr">
                <a:spAutoFit/>
              </a:bodyPr>
              <a:lstStyle/>
              <a:p>
                <a:pPr algn="ctr" defTabSz="912996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rebuchet MS" pitchFamily="34" charset="0"/>
                  </a:rPr>
                  <a:t>NVIDIA NPP</a:t>
                </a:r>
              </a:p>
            </p:txBody>
          </p:sp>
          <p:pic>
            <p:nvPicPr>
              <p:cNvPr id="32" name="Picture 107" descr="GPU_VSIPL_logo.gif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1145" y="1975306"/>
                <a:ext cx="2184938" cy="49909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33" name="Picture 2"/>
              <p:cNvPicPr>
                <a:picLocks noChangeAspect="1" noChangeArrowheads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 bwMode="auto">
              <a:xfrm>
                <a:off x="3152065" y="2018470"/>
                <a:ext cx="2233481" cy="41277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34" name="Picture 2" descr="http://developer.nvidia.com/sites/default/files/imagecache/250-250/akamai/cuda/images/cuff_ampchart.jpg"/>
              <p:cNvPicPr>
                <a:picLocks noChangeAspect="1" noChangeArrowheads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 bwMode="auto">
              <a:xfrm>
                <a:off x="8346134" y="1803561"/>
                <a:ext cx="1612968" cy="916459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35" name="Picture 4" descr="http://developer.nvidia.com/sites/default/files/imagecache/250-250/akamai/cuda/images/MAGMA-Logo.jpg"/>
              <p:cNvPicPr>
                <a:picLocks noChangeAspect="1" noChangeArrowheads="1"/>
              </p:cNvPicPr>
              <p:nvPr/>
            </p:nvPicPr>
            <p:blipFill rotWithShape="1">
              <a:blip r:embed="rId10" cstate="print"/>
              <a:srcRect l="2968" r="3330"/>
              <a:stretch/>
            </p:blipFill>
            <p:spPr bwMode="auto">
              <a:xfrm>
                <a:off x="6001354" y="1798799"/>
                <a:ext cx="1390045" cy="84287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36" name="Rectangle 111"/>
              <p:cNvSpPr/>
              <p:nvPr/>
            </p:nvSpPr>
            <p:spPr>
              <a:xfrm>
                <a:off x="741145" y="2693168"/>
                <a:ext cx="2184936" cy="4375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300" tIns="45642" rIns="91300" bIns="45642" anchor="ctr">
                <a:spAutoFit/>
              </a:bodyPr>
              <a:lstStyle/>
              <a:p>
                <a:pPr algn="ctr" defTabSz="912996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rebuchet MS" pitchFamily="34" charset="0"/>
                  </a:rPr>
                  <a:t>Vector Signal</a:t>
                </a:r>
                <a:br>
                  <a:rPr lang="en-US" sz="1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rebuchet MS" pitchFamily="34" charset="0"/>
                  </a:rPr>
                </a:br>
                <a:r>
                  <a:rPr lang="en-US" sz="1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rebuchet MS" pitchFamily="34" charset="0"/>
                  </a:rPr>
                  <a:t>Image Processing</a:t>
                </a:r>
              </a:p>
            </p:txBody>
          </p:sp>
          <p:sp>
            <p:nvSpPr>
              <p:cNvPr id="37" name="Rectangle 112"/>
              <p:cNvSpPr/>
              <p:nvPr/>
            </p:nvSpPr>
            <p:spPr>
              <a:xfrm>
                <a:off x="3234157" y="2693168"/>
                <a:ext cx="2069294" cy="4375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300" tIns="45642" rIns="91300" bIns="45642" anchor="ctr">
                <a:spAutoFit/>
              </a:bodyPr>
              <a:lstStyle/>
              <a:p>
                <a:pPr algn="ctr" defTabSz="912996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rebuchet MS" pitchFamily="34" charset="0"/>
                  </a:rPr>
                  <a:t>GPU Accelerated</a:t>
                </a:r>
              </a:p>
              <a:p>
                <a:pPr algn="ctr" defTabSz="912996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rebuchet MS" pitchFamily="34" charset="0"/>
                  </a:rPr>
                  <a:t>Linear Algebra</a:t>
                </a:r>
              </a:p>
            </p:txBody>
          </p:sp>
          <p:sp>
            <p:nvSpPr>
              <p:cNvPr id="38" name="Rectangle 113"/>
              <p:cNvSpPr/>
              <p:nvPr/>
            </p:nvSpPr>
            <p:spPr>
              <a:xfrm>
                <a:off x="5377871" y="2604529"/>
                <a:ext cx="2057972" cy="6147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300" tIns="45642" rIns="91300" bIns="45642" anchor="ctr">
                <a:spAutoFit/>
              </a:bodyPr>
              <a:lstStyle/>
              <a:p>
                <a:pPr algn="ctr" defTabSz="912996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rebuchet MS" pitchFamily="34" charset="0"/>
                  </a:rPr>
                  <a:t>Matrix Algebra on GPU and Multicore</a:t>
                </a:r>
              </a:p>
            </p:txBody>
          </p:sp>
          <p:sp>
            <p:nvSpPr>
              <p:cNvPr id="39" name="Rectangle 114"/>
              <p:cNvSpPr/>
              <p:nvPr/>
            </p:nvSpPr>
            <p:spPr>
              <a:xfrm>
                <a:off x="8161604" y="2800927"/>
                <a:ext cx="1955165" cy="260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300" tIns="45642" rIns="91300" bIns="45642" anchor="ctr">
                <a:spAutoFit/>
              </a:bodyPr>
              <a:lstStyle/>
              <a:p>
                <a:pPr algn="ctr" defTabSz="912996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rebuchet MS" pitchFamily="34" charset="0"/>
                  </a:rPr>
                  <a:t>NVIDIA </a:t>
                </a:r>
                <a:r>
                  <a:rPr lang="en-US" sz="1600" kern="0" dirty="0" err="1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rebuchet MS" pitchFamily="34" charset="0"/>
                  </a:rPr>
                  <a:t>cuFFT</a:t>
                </a:r>
                <a:endParaRPr lang="en-US" sz="1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Trebuchet MS" pitchFamily="34" charset="0"/>
                </a:endParaRPr>
              </a:p>
            </p:txBody>
          </p:sp>
          <p:pic>
            <p:nvPicPr>
              <p:cNvPr id="40" name="Picture 6" descr="thrust_logo">
                <a:hlinkClick r:id="rId11"/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 bwMode="auto">
              <a:xfrm>
                <a:off x="8257260" y="3356917"/>
                <a:ext cx="1763859" cy="6967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" name="Rectangle 118"/>
              <p:cNvSpPr/>
              <p:nvPr/>
            </p:nvSpPr>
            <p:spPr>
              <a:xfrm>
                <a:off x="8047070" y="4135759"/>
                <a:ext cx="1840898" cy="6147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300" tIns="45642" rIns="91300" bIns="45642" anchor="ctr">
                <a:spAutoFit/>
              </a:bodyPr>
              <a:lstStyle/>
              <a:p>
                <a:pPr algn="ctr" defTabSz="912996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rebuchet MS" pitchFamily="34" charset="0"/>
                  </a:rPr>
                  <a:t>C++ STL Features for CUDA</a:t>
                </a:r>
              </a:p>
            </p:txBody>
          </p:sp>
          <p:sp>
            <p:nvSpPr>
              <p:cNvPr id="42" name="Rounded Rectangle 96"/>
              <p:cNvSpPr/>
              <p:nvPr/>
            </p:nvSpPr>
            <p:spPr>
              <a:xfrm>
                <a:off x="5536517" y="3274822"/>
                <a:ext cx="2334964" cy="1404452"/>
              </a:xfrm>
              <a:prstGeom prst="roundRect">
                <a:avLst>
                  <a:gd name="adj" fmla="val 7396"/>
                </a:avLst>
              </a:prstGeom>
              <a:solidFill>
                <a:schemeClr val="bg1"/>
              </a:solidFill>
              <a:ln w="12700"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50000"/>
                        <a:alpha val="0"/>
                      </a:schemeClr>
                    </a:gs>
                  </a:gsLst>
                  <a:lin ang="5400000" scaled="0"/>
                </a:gradFill>
              </a:ln>
              <a:effectLst>
                <a:glow rad="228600">
                  <a:schemeClr val="accent3">
                    <a:satMod val="175000"/>
                    <a:alpha val="90000"/>
                  </a:schemeClr>
                </a:glow>
                <a:outerShdw blurRad="76200" dist="38100" dir="2700000" sx="101000" sy="101000" algn="tl" rotWithShape="0">
                  <a:prstClr val="black">
                    <a:alpha val="5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00" tIns="45642" rIns="91300" bIns="45642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121"/>
              <p:cNvSpPr/>
              <p:nvPr/>
            </p:nvSpPr>
            <p:spPr>
              <a:xfrm>
                <a:off x="856033" y="4401043"/>
                <a:ext cx="1955165" cy="260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300" tIns="45642" rIns="91300" bIns="45642" anchor="ctr">
                <a:spAutoFit/>
              </a:bodyPr>
              <a:lstStyle/>
              <a:p>
                <a:pPr algn="ctr" defTabSz="912996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rebuchet MS" pitchFamily="34" charset="0"/>
                  </a:rPr>
                  <a:t>IMSL Library</a:t>
                </a:r>
              </a:p>
            </p:txBody>
          </p:sp>
          <p:pic>
            <p:nvPicPr>
              <p:cNvPr id="44" name="Picture 2" descr="C:\Documents and Settings\lbailey\Desktop\big_Rogue Wave Software01.gif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729" b="12435"/>
              <a:stretch/>
            </p:blipFill>
            <p:spPr bwMode="auto">
              <a:xfrm>
                <a:off x="1178212" y="3330343"/>
                <a:ext cx="1347024" cy="1048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Rectangle 48"/>
              <p:cNvSpPr/>
              <p:nvPr/>
            </p:nvSpPr>
            <p:spPr>
              <a:xfrm>
                <a:off x="3220935" y="4125294"/>
                <a:ext cx="2095746" cy="6147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300" tIns="45642" rIns="91300" bIns="45642" anchor="ctr">
                <a:spAutoFit/>
              </a:bodyPr>
              <a:lstStyle/>
              <a:p>
                <a:pPr algn="ctr" defTabSz="912996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rebuchet MS" pitchFamily="34" charset="0"/>
                  </a:rPr>
                  <a:t>Building-block Algorithms for CUDA</a:t>
                </a:r>
              </a:p>
            </p:txBody>
          </p:sp>
          <p:pic>
            <p:nvPicPr>
              <p:cNvPr id="46" name="Picture 2" descr="The Standard Logo"/>
              <p:cNvPicPr>
                <a:picLocks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42097" y="2639296"/>
                <a:ext cx="515722" cy="4443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60"/>
            <p:cNvGrpSpPr/>
            <p:nvPr/>
          </p:nvGrpSpPr>
          <p:grpSpPr>
            <a:xfrm>
              <a:off x="2881970" y="4405805"/>
              <a:ext cx="2334961" cy="1416537"/>
              <a:chOff x="3348355" y="3751614"/>
              <a:chExt cx="2334963" cy="1404452"/>
            </a:xfrm>
            <a:solidFill>
              <a:schemeClr val="bg2"/>
            </a:solidFill>
          </p:grpSpPr>
          <p:sp>
            <p:nvSpPr>
              <p:cNvPr id="12" name="Rounded Rectangle 61"/>
              <p:cNvSpPr/>
              <p:nvPr/>
            </p:nvSpPr>
            <p:spPr>
              <a:xfrm>
                <a:off x="3348355" y="3751614"/>
                <a:ext cx="2334963" cy="1404452"/>
              </a:xfrm>
              <a:prstGeom prst="roundRect">
                <a:avLst>
                  <a:gd name="adj" fmla="val 7396"/>
                </a:avLst>
              </a:prstGeom>
              <a:solidFill>
                <a:schemeClr val="bg1"/>
              </a:solidFill>
              <a:ln w="12700"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50000"/>
                        <a:alpha val="0"/>
                      </a:schemeClr>
                    </a:gs>
                  </a:gsLst>
                  <a:lin ang="5400000" scaled="0"/>
                </a:gradFill>
              </a:ln>
              <a:effectLst>
                <a:outerShdw blurRad="76200" dist="38100" dir="2700000" sx="101000" sy="101000" algn="tl" rotWithShape="0">
                  <a:prstClr val="black">
                    <a:alpha val="5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latin typeface="+mn-lt"/>
                </a:endParaRPr>
              </a:p>
            </p:txBody>
          </p:sp>
          <p:sp>
            <p:nvSpPr>
              <p:cNvPr id="13" name="Rectangle 62"/>
              <p:cNvSpPr/>
              <p:nvPr/>
            </p:nvSpPr>
            <p:spPr>
              <a:xfrm>
                <a:off x="3595387" y="4775797"/>
                <a:ext cx="1840899" cy="3680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 defTabSz="761970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00" b="1" kern="0" dirty="0" err="1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rebuchet MS" pitchFamily="34" charset="0"/>
                  </a:rPr>
                  <a:t>ArrayFire</a:t>
                </a:r>
                <a:r>
                  <a:rPr lang="en-US" sz="1300" b="1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Trebuchet MS" pitchFamily="34" charset="0"/>
                  </a:rPr>
                  <a:t> Matrix Computations</a:t>
                </a:r>
              </a:p>
            </p:txBody>
          </p:sp>
          <p:pic>
            <p:nvPicPr>
              <p:cNvPr id="14" name="Picture 8"/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994229" y="3858186"/>
                <a:ext cx="1063192" cy="878289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0" name="Picture 47" descr="cusp_logo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98045" y="4614177"/>
              <a:ext cx="1973180" cy="5020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1" name="Rectangle 49"/>
            <p:cNvSpPr/>
            <p:nvPr/>
          </p:nvSpPr>
          <p:spPr>
            <a:xfrm>
              <a:off x="5267047" y="5308068"/>
              <a:ext cx="1840898" cy="4375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300" tIns="45642" rIns="91300" bIns="45642" anchor="ctr">
              <a:spAutoFit/>
            </a:bodyPr>
            <a:lstStyle/>
            <a:p>
              <a:pPr algn="ctr" defTabSz="912996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Trebuchet MS" pitchFamily="34" charset="0"/>
                </a:rPr>
                <a:t>Sparse Linear Algebra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9550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7504" y="-189081"/>
            <a:ext cx="8229600" cy="809769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Saint-Petersburg</a:t>
            </a:r>
          </a:p>
        </p:txBody>
      </p:sp>
      <p:grpSp>
        <p:nvGrpSpPr>
          <p:cNvPr id="8" name="Group 183"/>
          <p:cNvGrpSpPr/>
          <p:nvPr/>
        </p:nvGrpSpPr>
        <p:grpSpPr>
          <a:xfrm>
            <a:off x="179512" y="1556792"/>
            <a:ext cx="8231188" cy="4038600"/>
            <a:chOff x="152400" y="1752600"/>
            <a:chExt cx="8840788" cy="4267200"/>
          </a:xfrm>
        </p:grpSpPr>
        <p:sp>
          <p:nvSpPr>
            <p:cNvPr id="9" name="Rectangle 11"/>
            <p:cNvSpPr/>
            <p:nvPr/>
          </p:nvSpPr>
          <p:spPr bwMode="auto">
            <a:xfrm>
              <a:off x="228600" y="3040063"/>
              <a:ext cx="8686800" cy="2590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2000">
                <a:latin typeface="Times New Roman" pitchFamily="18" charset="-52"/>
              </a:endParaRPr>
            </a:p>
          </p:txBody>
        </p:sp>
        <p:grpSp>
          <p:nvGrpSpPr>
            <p:cNvPr id="10" name="Group 351"/>
            <p:cNvGrpSpPr>
              <a:grpSpLocks/>
            </p:cNvGrpSpPr>
            <p:nvPr/>
          </p:nvGrpSpPr>
          <p:grpSpPr bwMode="auto">
            <a:xfrm>
              <a:off x="457200" y="3192463"/>
              <a:ext cx="8305800" cy="1066800"/>
              <a:chOff x="457200" y="2362200"/>
              <a:chExt cx="8305800" cy="1066800"/>
            </a:xfrm>
          </p:grpSpPr>
          <p:grpSp>
            <p:nvGrpSpPr>
              <p:cNvPr id="112" name="Group 108"/>
              <p:cNvGrpSpPr>
                <a:grpSpLocks/>
              </p:cNvGrpSpPr>
              <p:nvPr/>
            </p:nvGrpSpPr>
            <p:grpSpPr bwMode="auto">
              <a:xfrm>
                <a:off x="457200" y="2362200"/>
                <a:ext cx="762000" cy="1066800"/>
                <a:chOff x="609600" y="1752600"/>
                <a:chExt cx="2500313" cy="3368040"/>
              </a:xfrm>
            </p:grpSpPr>
            <p:grpSp>
              <p:nvGrpSpPr>
                <p:cNvPr id="185" name="Group 3"/>
                <p:cNvGrpSpPr>
                  <a:grpSpLocks/>
                </p:cNvGrpSpPr>
                <p:nvPr/>
              </p:nvGrpSpPr>
              <p:grpSpPr bwMode="auto">
                <a:xfrm>
                  <a:off x="609600" y="1752600"/>
                  <a:ext cx="2500313" cy="3368040"/>
                  <a:chOff x="609600" y="3657600"/>
                  <a:chExt cx="2500313" cy="3368040"/>
                </a:xfrm>
              </p:grpSpPr>
              <p:sp>
                <p:nvSpPr>
                  <p:cNvPr id="187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609600" y="3657600"/>
                    <a:ext cx="2500313" cy="3368040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sz="2000"/>
                  </a:p>
                </p:txBody>
              </p:sp>
              <p:sp>
                <p:nvSpPr>
                  <p:cNvPr id="188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685799" y="4693920"/>
                    <a:ext cx="1066800" cy="2072640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800"/>
                  </a:p>
                </p:txBody>
              </p:sp>
              <p:sp>
                <p:nvSpPr>
                  <p:cNvPr id="189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1904999" y="4693920"/>
                    <a:ext cx="1142999" cy="584474"/>
                  </a:xfrm>
                  <a:prstGeom prst="rect">
                    <a:avLst/>
                  </a:prstGeom>
                  <a:solidFill>
                    <a:srgbClr val="FF9999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1600"/>
                  </a:p>
                </p:txBody>
              </p:sp>
              <p:sp>
                <p:nvSpPr>
                  <p:cNvPr id="190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1904999" y="5364726"/>
                    <a:ext cx="1142999" cy="624594"/>
                  </a:xfrm>
                  <a:prstGeom prst="rect">
                    <a:avLst/>
                  </a:prstGeom>
                  <a:solidFill>
                    <a:srgbClr val="FF9999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900"/>
                  </a:p>
                </p:txBody>
              </p:sp>
              <p:sp>
                <p:nvSpPr>
                  <p:cNvPr id="191" name="Rectangle 115"/>
                  <p:cNvSpPr/>
                  <p:nvPr/>
                </p:nvSpPr>
                <p:spPr bwMode="auto">
                  <a:xfrm>
                    <a:off x="762000" y="3733801"/>
                    <a:ext cx="2286000" cy="701039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sz="1200" dirty="0">
                        <a:latin typeface="Times New Roman" pitchFamily="18" charset="-52"/>
                      </a:rPr>
                      <a:t>TPC</a:t>
                    </a:r>
                  </a:p>
                </p:txBody>
              </p:sp>
            </p:grpSp>
            <p:sp>
              <p:nvSpPr>
                <p:cNvPr id="186" name="Rectangle 110"/>
                <p:cNvSpPr>
                  <a:spLocks noChangeArrowheads="1"/>
                </p:cNvSpPr>
                <p:nvPr/>
              </p:nvSpPr>
              <p:spPr bwMode="auto">
                <a:xfrm>
                  <a:off x="1901952" y="4189354"/>
                  <a:ext cx="1142998" cy="643145"/>
                </a:xfrm>
                <a:prstGeom prst="rect">
                  <a:avLst/>
                </a:prstGeom>
                <a:solidFill>
                  <a:srgbClr val="FF9999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ru-RU" sz="900"/>
                </a:p>
              </p:txBody>
            </p:sp>
          </p:grpSp>
          <p:grpSp>
            <p:nvGrpSpPr>
              <p:cNvPr id="113" name="Group 252"/>
              <p:cNvGrpSpPr>
                <a:grpSpLocks/>
              </p:cNvGrpSpPr>
              <p:nvPr/>
            </p:nvGrpSpPr>
            <p:grpSpPr bwMode="auto">
              <a:xfrm>
                <a:off x="1295400" y="2362200"/>
                <a:ext cx="762000" cy="1066800"/>
                <a:chOff x="609600" y="1752600"/>
                <a:chExt cx="2500313" cy="3368040"/>
              </a:xfrm>
            </p:grpSpPr>
            <p:grpSp>
              <p:nvGrpSpPr>
                <p:cNvPr id="178" name="Group 3"/>
                <p:cNvGrpSpPr>
                  <a:grpSpLocks/>
                </p:cNvGrpSpPr>
                <p:nvPr/>
              </p:nvGrpSpPr>
              <p:grpSpPr bwMode="auto">
                <a:xfrm>
                  <a:off x="609600" y="1752600"/>
                  <a:ext cx="2500313" cy="3368040"/>
                  <a:chOff x="609600" y="3657600"/>
                  <a:chExt cx="2500313" cy="3368040"/>
                </a:xfrm>
              </p:grpSpPr>
              <p:sp>
                <p:nvSpPr>
                  <p:cNvPr id="180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609600" y="3657600"/>
                    <a:ext cx="2500313" cy="3368040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sz="2000"/>
                  </a:p>
                </p:txBody>
              </p:sp>
              <p:sp>
                <p:nvSpPr>
                  <p:cNvPr id="181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685799" y="4693920"/>
                    <a:ext cx="1066800" cy="2072640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800"/>
                  </a:p>
                </p:txBody>
              </p:sp>
              <p:sp>
                <p:nvSpPr>
                  <p:cNvPr id="182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1904999" y="4693920"/>
                    <a:ext cx="1142999" cy="584474"/>
                  </a:xfrm>
                  <a:prstGeom prst="rect">
                    <a:avLst/>
                  </a:prstGeom>
                  <a:solidFill>
                    <a:srgbClr val="FF9999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1600"/>
                  </a:p>
                </p:txBody>
              </p:sp>
              <p:sp>
                <p:nvSpPr>
                  <p:cNvPr id="183" name="Rectangle 258"/>
                  <p:cNvSpPr>
                    <a:spLocks noChangeArrowheads="1"/>
                  </p:cNvSpPr>
                  <p:nvPr/>
                </p:nvSpPr>
                <p:spPr bwMode="auto">
                  <a:xfrm>
                    <a:off x="1904999" y="5364726"/>
                    <a:ext cx="1142999" cy="624594"/>
                  </a:xfrm>
                  <a:prstGeom prst="rect">
                    <a:avLst/>
                  </a:prstGeom>
                  <a:solidFill>
                    <a:srgbClr val="FF9999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900"/>
                  </a:p>
                </p:txBody>
              </p:sp>
              <p:sp>
                <p:nvSpPr>
                  <p:cNvPr id="184" name="Rectangle 259"/>
                  <p:cNvSpPr/>
                  <p:nvPr/>
                </p:nvSpPr>
                <p:spPr bwMode="auto">
                  <a:xfrm>
                    <a:off x="762000" y="3733801"/>
                    <a:ext cx="2286000" cy="701039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sz="1200" dirty="0">
                        <a:latin typeface="Times New Roman" pitchFamily="18" charset="-52"/>
                      </a:rPr>
                      <a:t>TPC</a:t>
                    </a:r>
                  </a:p>
                </p:txBody>
              </p:sp>
            </p:grpSp>
            <p:sp>
              <p:nvSpPr>
                <p:cNvPr id="179" name="Rectangle 254"/>
                <p:cNvSpPr>
                  <a:spLocks noChangeArrowheads="1"/>
                </p:cNvSpPr>
                <p:nvPr/>
              </p:nvSpPr>
              <p:spPr bwMode="auto">
                <a:xfrm>
                  <a:off x="1901952" y="4189354"/>
                  <a:ext cx="1142998" cy="643145"/>
                </a:xfrm>
                <a:prstGeom prst="rect">
                  <a:avLst/>
                </a:prstGeom>
                <a:solidFill>
                  <a:srgbClr val="FF9999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ru-RU" sz="900"/>
                </a:p>
              </p:txBody>
            </p:sp>
          </p:grpSp>
          <p:grpSp>
            <p:nvGrpSpPr>
              <p:cNvPr id="114" name="Group 260"/>
              <p:cNvGrpSpPr>
                <a:grpSpLocks/>
              </p:cNvGrpSpPr>
              <p:nvPr/>
            </p:nvGrpSpPr>
            <p:grpSpPr bwMode="auto">
              <a:xfrm>
                <a:off x="7162800" y="2362200"/>
                <a:ext cx="762000" cy="1066800"/>
                <a:chOff x="609600" y="1752600"/>
                <a:chExt cx="2500313" cy="3368040"/>
              </a:xfrm>
            </p:grpSpPr>
            <p:grpSp>
              <p:nvGrpSpPr>
                <p:cNvPr id="171" name="Group 3"/>
                <p:cNvGrpSpPr>
                  <a:grpSpLocks/>
                </p:cNvGrpSpPr>
                <p:nvPr/>
              </p:nvGrpSpPr>
              <p:grpSpPr bwMode="auto">
                <a:xfrm>
                  <a:off x="609600" y="1752600"/>
                  <a:ext cx="2500313" cy="3368040"/>
                  <a:chOff x="609600" y="3657600"/>
                  <a:chExt cx="2500313" cy="3368040"/>
                </a:xfrm>
              </p:grpSpPr>
              <p:sp>
                <p:nvSpPr>
                  <p:cNvPr id="173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609600" y="3657600"/>
                    <a:ext cx="2500313" cy="3368040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sz="2000"/>
                  </a:p>
                </p:txBody>
              </p:sp>
              <p:sp>
                <p:nvSpPr>
                  <p:cNvPr id="174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685799" y="4693920"/>
                    <a:ext cx="1066800" cy="2072640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800"/>
                  </a:p>
                </p:txBody>
              </p:sp>
              <p:sp>
                <p:nvSpPr>
                  <p:cNvPr id="175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1904999" y="4693920"/>
                    <a:ext cx="1142999" cy="584474"/>
                  </a:xfrm>
                  <a:prstGeom prst="rect">
                    <a:avLst/>
                  </a:prstGeom>
                  <a:solidFill>
                    <a:srgbClr val="FF9999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1600"/>
                  </a:p>
                </p:txBody>
              </p:sp>
              <p:sp>
                <p:nvSpPr>
                  <p:cNvPr id="176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1904999" y="5364726"/>
                    <a:ext cx="1142999" cy="624594"/>
                  </a:xfrm>
                  <a:prstGeom prst="rect">
                    <a:avLst/>
                  </a:prstGeom>
                  <a:solidFill>
                    <a:srgbClr val="FF9999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900"/>
                  </a:p>
                </p:txBody>
              </p:sp>
              <p:sp>
                <p:nvSpPr>
                  <p:cNvPr id="177" name="Rectangle 267"/>
                  <p:cNvSpPr/>
                  <p:nvPr/>
                </p:nvSpPr>
                <p:spPr bwMode="auto">
                  <a:xfrm>
                    <a:off x="762000" y="3733801"/>
                    <a:ext cx="2286000" cy="701039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sz="1200" dirty="0">
                        <a:latin typeface="Times New Roman" pitchFamily="18" charset="-52"/>
                      </a:rPr>
                      <a:t>TPC</a:t>
                    </a:r>
                  </a:p>
                </p:txBody>
              </p:sp>
            </p:grpSp>
            <p:sp>
              <p:nvSpPr>
                <p:cNvPr id="172" name="Rectangle 262"/>
                <p:cNvSpPr>
                  <a:spLocks noChangeArrowheads="1"/>
                </p:cNvSpPr>
                <p:nvPr/>
              </p:nvSpPr>
              <p:spPr bwMode="auto">
                <a:xfrm>
                  <a:off x="1901952" y="4189354"/>
                  <a:ext cx="1142998" cy="643145"/>
                </a:xfrm>
                <a:prstGeom prst="rect">
                  <a:avLst/>
                </a:prstGeom>
                <a:solidFill>
                  <a:srgbClr val="FF9999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ru-RU" sz="900"/>
                </a:p>
              </p:txBody>
            </p:sp>
          </p:grpSp>
          <p:grpSp>
            <p:nvGrpSpPr>
              <p:cNvPr id="115" name="Group 268"/>
              <p:cNvGrpSpPr>
                <a:grpSpLocks/>
              </p:cNvGrpSpPr>
              <p:nvPr/>
            </p:nvGrpSpPr>
            <p:grpSpPr bwMode="auto">
              <a:xfrm>
                <a:off x="6324600" y="2362200"/>
                <a:ext cx="762000" cy="1066800"/>
                <a:chOff x="609600" y="1752600"/>
                <a:chExt cx="2500313" cy="3368040"/>
              </a:xfrm>
            </p:grpSpPr>
            <p:grpSp>
              <p:nvGrpSpPr>
                <p:cNvPr id="164" name="Group 3"/>
                <p:cNvGrpSpPr>
                  <a:grpSpLocks/>
                </p:cNvGrpSpPr>
                <p:nvPr/>
              </p:nvGrpSpPr>
              <p:grpSpPr bwMode="auto">
                <a:xfrm>
                  <a:off x="609600" y="1752600"/>
                  <a:ext cx="2500313" cy="3368040"/>
                  <a:chOff x="609600" y="3657600"/>
                  <a:chExt cx="2500313" cy="3368040"/>
                </a:xfrm>
              </p:grpSpPr>
              <p:sp>
                <p:nvSpPr>
                  <p:cNvPr id="166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609600" y="3657600"/>
                    <a:ext cx="2500313" cy="3368040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sz="2000"/>
                  </a:p>
                </p:txBody>
              </p:sp>
              <p:sp>
                <p:nvSpPr>
                  <p:cNvPr id="167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685799" y="4693920"/>
                    <a:ext cx="1066800" cy="2072640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800"/>
                  </a:p>
                </p:txBody>
              </p:sp>
              <p:sp>
                <p:nvSpPr>
                  <p:cNvPr id="168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1904999" y="4693920"/>
                    <a:ext cx="1142999" cy="584474"/>
                  </a:xfrm>
                  <a:prstGeom prst="rect">
                    <a:avLst/>
                  </a:prstGeom>
                  <a:solidFill>
                    <a:srgbClr val="FF9999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1600"/>
                  </a:p>
                </p:txBody>
              </p:sp>
              <p:sp>
                <p:nvSpPr>
                  <p:cNvPr id="169" name="Rectangle 274"/>
                  <p:cNvSpPr>
                    <a:spLocks noChangeArrowheads="1"/>
                  </p:cNvSpPr>
                  <p:nvPr/>
                </p:nvSpPr>
                <p:spPr bwMode="auto">
                  <a:xfrm>
                    <a:off x="1904999" y="5364726"/>
                    <a:ext cx="1142999" cy="624594"/>
                  </a:xfrm>
                  <a:prstGeom prst="rect">
                    <a:avLst/>
                  </a:prstGeom>
                  <a:solidFill>
                    <a:srgbClr val="FF9999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900"/>
                  </a:p>
                </p:txBody>
              </p:sp>
              <p:sp>
                <p:nvSpPr>
                  <p:cNvPr id="170" name="Rectangle 275"/>
                  <p:cNvSpPr/>
                  <p:nvPr/>
                </p:nvSpPr>
                <p:spPr bwMode="auto">
                  <a:xfrm>
                    <a:off x="762000" y="3733801"/>
                    <a:ext cx="2286000" cy="701039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sz="1200" dirty="0">
                        <a:latin typeface="Times New Roman" pitchFamily="18" charset="-52"/>
                      </a:rPr>
                      <a:t>TPC</a:t>
                    </a:r>
                  </a:p>
                </p:txBody>
              </p:sp>
            </p:grpSp>
            <p:sp>
              <p:nvSpPr>
                <p:cNvPr id="165" name="Rectangle 270"/>
                <p:cNvSpPr>
                  <a:spLocks noChangeArrowheads="1"/>
                </p:cNvSpPr>
                <p:nvPr/>
              </p:nvSpPr>
              <p:spPr bwMode="auto">
                <a:xfrm>
                  <a:off x="1901952" y="4189354"/>
                  <a:ext cx="1142998" cy="643145"/>
                </a:xfrm>
                <a:prstGeom prst="rect">
                  <a:avLst/>
                </a:prstGeom>
                <a:solidFill>
                  <a:srgbClr val="FF9999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ru-RU" sz="900"/>
                </a:p>
              </p:txBody>
            </p:sp>
          </p:grpSp>
          <p:grpSp>
            <p:nvGrpSpPr>
              <p:cNvPr id="116" name="Group 276"/>
              <p:cNvGrpSpPr>
                <a:grpSpLocks/>
              </p:cNvGrpSpPr>
              <p:nvPr/>
            </p:nvGrpSpPr>
            <p:grpSpPr bwMode="auto">
              <a:xfrm>
                <a:off x="5486400" y="2362200"/>
                <a:ext cx="762000" cy="1066800"/>
                <a:chOff x="609600" y="1752600"/>
                <a:chExt cx="2500313" cy="3368040"/>
              </a:xfrm>
            </p:grpSpPr>
            <p:grpSp>
              <p:nvGrpSpPr>
                <p:cNvPr id="157" name="Group 3"/>
                <p:cNvGrpSpPr>
                  <a:grpSpLocks/>
                </p:cNvGrpSpPr>
                <p:nvPr/>
              </p:nvGrpSpPr>
              <p:grpSpPr bwMode="auto">
                <a:xfrm>
                  <a:off x="609600" y="1752600"/>
                  <a:ext cx="2500313" cy="3368040"/>
                  <a:chOff x="609600" y="3657600"/>
                  <a:chExt cx="2500313" cy="3368040"/>
                </a:xfrm>
              </p:grpSpPr>
              <p:sp>
                <p:nvSpPr>
                  <p:cNvPr id="159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609600" y="3657600"/>
                    <a:ext cx="2500313" cy="3368040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sz="2000"/>
                  </a:p>
                </p:txBody>
              </p:sp>
              <p:sp>
                <p:nvSpPr>
                  <p:cNvPr id="160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685799" y="4693920"/>
                    <a:ext cx="1066800" cy="2072640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800"/>
                  </a:p>
                </p:txBody>
              </p:sp>
              <p:sp>
                <p:nvSpPr>
                  <p:cNvPr id="161" name="Rectangle 281"/>
                  <p:cNvSpPr>
                    <a:spLocks noChangeArrowheads="1"/>
                  </p:cNvSpPr>
                  <p:nvPr/>
                </p:nvSpPr>
                <p:spPr bwMode="auto">
                  <a:xfrm>
                    <a:off x="1904999" y="4693920"/>
                    <a:ext cx="1142999" cy="584474"/>
                  </a:xfrm>
                  <a:prstGeom prst="rect">
                    <a:avLst/>
                  </a:prstGeom>
                  <a:solidFill>
                    <a:srgbClr val="FF9999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1600"/>
                  </a:p>
                </p:txBody>
              </p:sp>
              <p:sp>
                <p:nvSpPr>
                  <p:cNvPr id="162" name="Rectangle 282"/>
                  <p:cNvSpPr>
                    <a:spLocks noChangeArrowheads="1"/>
                  </p:cNvSpPr>
                  <p:nvPr/>
                </p:nvSpPr>
                <p:spPr bwMode="auto">
                  <a:xfrm>
                    <a:off x="1904999" y="5364726"/>
                    <a:ext cx="1142999" cy="624594"/>
                  </a:xfrm>
                  <a:prstGeom prst="rect">
                    <a:avLst/>
                  </a:prstGeom>
                  <a:solidFill>
                    <a:srgbClr val="FF9999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900"/>
                  </a:p>
                </p:txBody>
              </p:sp>
              <p:sp>
                <p:nvSpPr>
                  <p:cNvPr id="163" name="Rectangle 283"/>
                  <p:cNvSpPr/>
                  <p:nvPr/>
                </p:nvSpPr>
                <p:spPr bwMode="auto">
                  <a:xfrm>
                    <a:off x="762000" y="3733801"/>
                    <a:ext cx="2286000" cy="701039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sz="1200" dirty="0">
                        <a:latin typeface="Times New Roman" pitchFamily="18" charset="-52"/>
                      </a:rPr>
                      <a:t>TPC</a:t>
                    </a:r>
                  </a:p>
                </p:txBody>
              </p:sp>
            </p:grpSp>
            <p:sp>
              <p:nvSpPr>
                <p:cNvPr id="158" name="Rectangle 278"/>
                <p:cNvSpPr>
                  <a:spLocks noChangeArrowheads="1"/>
                </p:cNvSpPr>
                <p:nvPr/>
              </p:nvSpPr>
              <p:spPr bwMode="auto">
                <a:xfrm>
                  <a:off x="1901952" y="4189354"/>
                  <a:ext cx="1142998" cy="643145"/>
                </a:xfrm>
                <a:prstGeom prst="rect">
                  <a:avLst/>
                </a:prstGeom>
                <a:solidFill>
                  <a:srgbClr val="FF9999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ru-RU" sz="900"/>
                </a:p>
              </p:txBody>
            </p:sp>
          </p:grpSp>
          <p:grpSp>
            <p:nvGrpSpPr>
              <p:cNvPr id="117" name="Group 284"/>
              <p:cNvGrpSpPr>
                <a:grpSpLocks/>
              </p:cNvGrpSpPr>
              <p:nvPr/>
            </p:nvGrpSpPr>
            <p:grpSpPr bwMode="auto">
              <a:xfrm>
                <a:off x="4648200" y="2362200"/>
                <a:ext cx="762000" cy="1066800"/>
                <a:chOff x="609600" y="1752600"/>
                <a:chExt cx="2500313" cy="3368040"/>
              </a:xfrm>
            </p:grpSpPr>
            <p:grpSp>
              <p:nvGrpSpPr>
                <p:cNvPr id="150" name="Group 3"/>
                <p:cNvGrpSpPr>
                  <a:grpSpLocks/>
                </p:cNvGrpSpPr>
                <p:nvPr/>
              </p:nvGrpSpPr>
              <p:grpSpPr bwMode="auto">
                <a:xfrm>
                  <a:off x="609600" y="1752600"/>
                  <a:ext cx="2500313" cy="3368040"/>
                  <a:chOff x="609600" y="3657600"/>
                  <a:chExt cx="2500313" cy="3368040"/>
                </a:xfrm>
              </p:grpSpPr>
              <p:sp>
                <p:nvSpPr>
                  <p:cNvPr id="152" name="Rectangle 287"/>
                  <p:cNvSpPr>
                    <a:spLocks noChangeArrowheads="1"/>
                  </p:cNvSpPr>
                  <p:nvPr/>
                </p:nvSpPr>
                <p:spPr bwMode="auto">
                  <a:xfrm>
                    <a:off x="609600" y="3657600"/>
                    <a:ext cx="2500313" cy="3368040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sz="2000"/>
                  </a:p>
                </p:txBody>
              </p:sp>
              <p:sp>
                <p:nvSpPr>
                  <p:cNvPr id="153" name="Rectangle 288"/>
                  <p:cNvSpPr>
                    <a:spLocks noChangeArrowheads="1"/>
                  </p:cNvSpPr>
                  <p:nvPr/>
                </p:nvSpPr>
                <p:spPr bwMode="auto">
                  <a:xfrm>
                    <a:off x="685799" y="4693920"/>
                    <a:ext cx="1066800" cy="2072640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800"/>
                  </a:p>
                </p:txBody>
              </p:sp>
              <p:sp>
                <p:nvSpPr>
                  <p:cNvPr id="154" name="Rectangle 289"/>
                  <p:cNvSpPr>
                    <a:spLocks noChangeArrowheads="1"/>
                  </p:cNvSpPr>
                  <p:nvPr/>
                </p:nvSpPr>
                <p:spPr bwMode="auto">
                  <a:xfrm>
                    <a:off x="1904999" y="4693920"/>
                    <a:ext cx="1142999" cy="584474"/>
                  </a:xfrm>
                  <a:prstGeom prst="rect">
                    <a:avLst/>
                  </a:prstGeom>
                  <a:solidFill>
                    <a:srgbClr val="FF9999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1600"/>
                  </a:p>
                </p:txBody>
              </p:sp>
              <p:sp>
                <p:nvSpPr>
                  <p:cNvPr id="155" name="Rectangle 290"/>
                  <p:cNvSpPr>
                    <a:spLocks noChangeArrowheads="1"/>
                  </p:cNvSpPr>
                  <p:nvPr/>
                </p:nvSpPr>
                <p:spPr bwMode="auto">
                  <a:xfrm>
                    <a:off x="1904999" y="5364726"/>
                    <a:ext cx="1142999" cy="624594"/>
                  </a:xfrm>
                  <a:prstGeom prst="rect">
                    <a:avLst/>
                  </a:prstGeom>
                  <a:solidFill>
                    <a:srgbClr val="FF9999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900"/>
                  </a:p>
                </p:txBody>
              </p:sp>
              <p:sp>
                <p:nvSpPr>
                  <p:cNvPr id="156" name="Rectangle 291"/>
                  <p:cNvSpPr/>
                  <p:nvPr/>
                </p:nvSpPr>
                <p:spPr bwMode="auto">
                  <a:xfrm>
                    <a:off x="762000" y="3733801"/>
                    <a:ext cx="2286000" cy="701039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sz="1200" dirty="0">
                        <a:latin typeface="Times New Roman" pitchFamily="18" charset="-52"/>
                      </a:rPr>
                      <a:t>TPC</a:t>
                    </a:r>
                  </a:p>
                </p:txBody>
              </p:sp>
            </p:grpSp>
            <p:sp>
              <p:nvSpPr>
                <p:cNvPr id="151" name="Rectangle 286"/>
                <p:cNvSpPr>
                  <a:spLocks noChangeArrowheads="1"/>
                </p:cNvSpPr>
                <p:nvPr/>
              </p:nvSpPr>
              <p:spPr bwMode="auto">
                <a:xfrm>
                  <a:off x="1901952" y="4189354"/>
                  <a:ext cx="1142998" cy="643145"/>
                </a:xfrm>
                <a:prstGeom prst="rect">
                  <a:avLst/>
                </a:prstGeom>
                <a:solidFill>
                  <a:srgbClr val="FF9999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ru-RU" sz="900"/>
                </a:p>
              </p:txBody>
            </p:sp>
          </p:grpSp>
          <p:grpSp>
            <p:nvGrpSpPr>
              <p:cNvPr id="118" name="Group 292"/>
              <p:cNvGrpSpPr>
                <a:grpSpLocks/>
              </p:cNvGrpSpPr>
              <p:nvPr/>
            </p:nvGrpSpPr>
            <p:grpSpPr bwMode="auto">
              <a:xfrm>
                <a:off x="3810000" y="2362200"/>
                <a:ext cx="762000" cy="1066800"/>
                <a:chOff x="609600" y="1752600"/>
                <a:chExt cx="2500313" cy="3368040"/>
              </a:xfrm>
            </p:grpSpPr>
            <p:grpSp>
              <p:nvGrpSpPr>
                <p:cNvPr id="143" name="Group 3"/>
                <p:cNvGrpSpPr>
                  <a:grpSpLocks/>
                </p:cNvGrpSpPr>
                <p:nvPr/>
              </p:nvGrpSpPr>
              <p:grpSpPr bwMode="auto">
                <a:xfrm>
                  <a:off x="609600" y="1752600"/>
                  <a:ext cx="2500313" cy="3368040"/>
                  <a:chOff x="609600" y="3657600"/>
                  <a:chExt cx="2500313" cy="3368040"/>
                </a:xfrm>
              </p:grpSpPr>
              <p:sp>
                <p:nvSpPr>
                  <p:cNvPr id="145" name="Rectangle 295"/>
                  <p:cNvSpPr>
                    <a:spLocks noChangeArrowheads="1"/>
                  </p:cNvSpPr>
                  <p:nvPr/>
                </p:nvSpPr>
                <p:spPr bwMode="auto">
                  <a:xfrm>
                    <a:off x="609600" y="3657600"/>
                    <a:ext cx="2500313" cy="3368040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sz="2000"/>
                  </a:p>
                </p:txBody>
              </p:sp>
              <p:sp>
                <p:nvSpPr>
                  <p:cNvPr id="146" name="Rectangle 296"/>
                  <p:cNvSpPr>
                    <a:spLocks noChangeArrowheads="1"/>
                  </p:cNvSpPr>
                  <p:nvPr/>
                </p:nvSpPr>
                <p:spPr bwMode="auto">
                  <a:xfrm>
                    <a:off x="685799" y="4693920"/>
                    <a:ext cx="1066800" cy="2072640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800"/>
                  </a:p>
                </p:txBody>
              </p:sp>
              <p:sp>
                <p:nvSpPr>
                  <p:cNvPr id="147" name="Rectangle 297"/>
                  <p:cNvSpPr>
                    <a:spLocks noChangeArrowheads="1"/>
                  </p:cNvSpPr>
                  <p:nvPr/>
                </p:nvSpPr>
                <p:spPr bwMode="auto">
                  <a:xfrm>
                    <a:off x="1904999" y="4693920"/>
                    <a:ext cx="1142999" cy="584474"/>
                  </a:xfrm>
                  <a:prstGeom prst="rect">
                    <a:avLst/>
                  </a:prstGeom>
                  <a:solidFill>
                    <a:srgbClr val="FF9999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1600"/>
                  </a:p>
                </p:txBody>
              </p:sp>
              <p:sp>
                <p:nvSpPr>
                  <p:cNvPr id="148" name="Rectangle 298"/>
                  <p:cNvSpPr>
                    <a:spLocks noChangeArrowheads="1"/>
                  </p:cNvSpPr>
                  <p:nvPr/>
                </p:nvSpPr>
                <p:spPr bwMode="auto">
                  <a:xfrm>
                    <a:off x="1904999" y="5364726"/>
                    <a:ext cx="1142999" cy="624594"/>
                  </a:xfrm>
                  <a:prstGeom prst="rect">
                    <a:avLst/>
                  </a:prstGeom>
                  <a:solidFill>
                    <a:srgbClr val="FF9999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900"/>
                  </a:p>
                </p:txBody>
              </p:sp>
              <p:sp>
                <p:nvSpPr>
                  <p:cNvPr id="149" name="Rectangle 299"/>
                  <p:cNvSpPr/>
                  <p:nvPr/>
                </p:nvSpPr>
                <p:spPr bwMode="auto">
                  <a:xfrm>
                    <a:off x="762000" y="3733801"/>
                    <a:ext cx="2286000" cy="701039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sz="1200" dirty="0">
                        <a:latin typeface="Times New Roman" pitchFamily="18" charset="-52"/>
                      </a:rPr>
                      <a:t>TPC</a:t>
                    </a:r>
                  </a:p>
                </p:txBody>
              </p:sp>
            </p:grpSp>
            <p:sp>
              <p:nvSpPr>
                <p:cNvPr id="144" name="Rectangle 294"/>
                <p:cNvSpPr>
                  <a:spLocks noChangeArrowheads="1"/>
                </p:cNvSpPr>
                <p:nvPr/>
              </p:nvSpPr>
              <p:spPr bwMode="auto">
                <a:xfrm>
                  <a:off x="1901952" y="4189354"/>
                  <a:ext cx="1142998" cy="643145"/>
                </a:xfrm>
                <a:prstGeom prst="rect">
                  <a:avLst/>
                </a:prstGeom>
                <a:solidFill>
                  <a:srgbClr val="FF9999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ru-RU" sz="900"/>
                </a:p>
              </p:txBody>
            </p:sp>
          </p:grpSp>
          <p:grpSp>
            <p:nvGrpSpPr>
              <p:cNvPr id="119" name="Group 300"/>
              <p:cNvGrpSpPr>
                <a:grpSpLocks/>
              </p:cNvGrpSpPr>
              <p:nvPr/>
            </p:nvGrpSpPr>
            <p:grpSpPr bwMode="auto">
              <a:xfrm>
                <a:off x="2971800" y="2362200"/>
                <a:ext cx="762000" cy="1066800"/>
                <a:chOff x="609600" y="1752600"/>
                <a:chExt cx="2500313" cy="3368040"/>
              </a:xfrm>
            </p:grpSpPr>
            <p:grpSp>
              <p:nvGrpSpPr>
                <p:cNvPr id="136" name="Group 3"/>
                <p:cNvGrpSpPr>
                  <a:grpSpLocks/>
                </p:cNvGrpSpPr>
                <p:nvPr/>
              </p:nvGrpSpPr>
              <p:grpSpPr bwMode="auto">
                <a:xfrm>
                  <a:off x="609600" y="1752600"/>
                  <a:ext cx="2500313" cy="3368040"/>
                  <a:chOff x="609600" y="3657600"/>
                  <a:chExt cx="2500313" cy="3368040"/>
                </a:xfrm>
              </p:grpSpPr>
              <p:sp>
                <p:nvSpPr>
                  <p:cNvPr id="138" name="Rectangle 303"/>
                  <p:cNvSpPr>
                    <a:spLocks noChangeArrowheads="1"/>
                  </p:cNvSpPr>
                  <p:nvPr/>
                </p:nvSpPr>
                <p:spPr bwMode="auto">
                  <a:xfrm>
                    <a:off x="609600" y="3657600"/>
                    <a:ext cx="2500313" cy="3368040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sz="2000"/>
                  </a:p>
                </p:txBody>
              </p:sp>
              <p:sp>
                <p:nvSpPr>
                  <p:cNvPr id="139" name="Rectangle 304"/>
                  <p:cNvSpPr>
                    <a:spLocks noChangeArrowheads="1"/>
                  </p:cNvSpPr>
                  <p:nvPr/>
                </p:nvSpPr>
                <p:spPr bwMode="auto">
                  <a:xfrm>
                    <a:off x="685799" y="4693920"/>
                    <a:ext cx="1066800" cy="2072640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800"/>
                  </a:p>
                </p:txBody>
              </p:sp>
              <p:sp>
                <p:nvSpPr>
                  <p:cNvPr id="140" name="Rectangle 305"/>
                  <p:cNvSpPr>
                    <a:spLocks noChangeArrowheads="1"/>
                  </p:cNvSpPr>
                  <p:nvPr/>
                </p:nvSpPr>
                <p:spPr bwMode="auto">
                  <a:xfrm>
                    <a:off x="1904999" y="4693920"/>
                    <a:ext cx="1142999" cy="584474"/>
                  </a:xfrm>
                  <a:prstGeom prst="rect">
                    <a:avLst/>
                  </a:prstGeom>
                  <a:solidFill>
                    <a:srgbClr val="FF9999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1600"/>
                  </a:p>
                </p:txBody>
              </p:sp>
              <p:sp>
                <p:nvSpPr>
                  <p:cNvPr id="141" name="Rectangle 306"/>
                  <p:cNvSpPr>
                    <a:spLocks noChangeArrowheads="1"/>
                  </p:cNvSpPr>
                  <p:nvPr/>
                </p:nvSpPr>
                <p:spPr bwMode="auto">
                  <a:xfrm>
                    <a:off x="1904999" y="5364726"/>
                    <a:ext cx="1142999" cy="624594"/>
                  </a:xfrm>
                  <a:prstGeom prst="rect">
                    <a:avLst/>
                  </a:prstGeom>
                  <a:solidFill>
                    <a:srgbClr val="FF9999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900"/>
                  </a:p>
                </p:txBody>
              </p:sp>
              <p:sp>
                <p:nvSpPr>
                  <p:cNvPr id="142" name="Rectangle 307"/>
                  <p:cNvSpPr/>
                  <p:nvPr/>
                </p:nvSpPr>
                <p:spPr bwMode="auto">
                  <a:xfrm>
                    <a:off x="762000" y="3733801"/>
                    <a:ext cx="2286000" cy="701039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sz="1200" dirty="0">
                        <a:latin typeface="Times New Roman" pitchFamily="18" charset="-52"/>
                      </a:rPr>
                      <a:t>TPC</a:t>
                    </a:r>
                  </a:p>
                </p:txBody>
              </p:sp>
            </p:grpSp>
            <p:sp>
              <p:nvSpPr>
                <p:cNvPr id="137" name="Rectangle 302"/>
                <p:cNvSpPr>
                  <a:spLocks noChangeArrowheads="1"/>
                </p:cNvSpPr>
                <p:nvPr/>
              </p:nvSpPr>
              <p:spPr bwMode="auto">
                <a:xfrm>
                  <a:off x="1901952" y="4189354"/>
                  <a:ext cx="1142998" cy="643145"/>
                </a:xfrm>
                <a:prstGeom prst="rect">
                  <a:avLst/>
                </a:prstGeom>
                <a:solidFill>
                  <a:srgbClr val="FF9999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ru-RU" sz="900"/>
                </a:p>
              </p:txBody>
            </p:sp>
          </p:grpSp>
          <p:grpSp>
            <p:nvGrpSpPr>
              <p:cNvPr id="120" name="Group 308"/>
              <p:cNvGrpSpPr>
                <a:grpSpLocks/>
              </p:cNvGrpSpPr>
              <p:nvPr/>
            </p:nvGrpSpPr>
            <p:grpSpPr bwMode="auto">
              <a:xfrm>
                <a:off x="2133600" y="2362200"/>
                <a:ext cx="762000" cy="1066800"/>
                <a:chOff x="609600" y="1752600"/>
                <a:chExt cx="2500313" cy="3368040"/>
              </a:xfrm>
            </p:grpSpPr>
            <p:grpSp>
              <p:nvGrpSpPr>
                <p:cNvPr id="129" name="Group 3"/>
                <p:cNvGrpSpPr>
                  <a:grpSpLocks/>
                </p:cNvGrpSpPr>
                <p:nvPr/>
              </p:nvGrpSpPr>
              <p:grpSpPr bwMode="auto">
                <a:xfrm>
                  <a:off x="609600" y="1752600"/>
                  <a:ext cx="2500313" cy="3368040"/>
                  <a:chOff x="609600" y="3657600"/>
                  <a:chExt cx="2500313" cy="3368040"/>
                </a:xfrm>
              </p:grpSpPr>
              <p:sp>
                <p:nvSpPr>
                  <p:cNvPr id="131" name="Rectangle 311"/>
                  <p:cNvSpPr>
                    <a:spLocks noChangeArrowheads="1"/>
                  </p:cNvSpPr>
                  <p:nvPr/>
                </p:nvSpPr>
                <p:spPr bwMode="auto">
                  <a:xfrm>
                    <a:off x="609600" y="3657600"/>
                    <a:ext cx="2500313" cy="3368040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sz="2000"/>
                  </a:p>
                </p:txBody>
              </p:sp>
              <p:sp>
                <p:nvSpPr>
                  <p:cNvPr id="132" name="Rectangle 312"/>
                  <p:cNvSpPr>
                    <a:spLocks noChangeArrowheads="1"/>
                  </p:cNvSpPr>
                  <p:nvPr/>
                </p:nvSpPr>
                <p:spPr bwMode="auto">
                  <a:xfrm>
                    <a:off x="685799" y="4693920"/>
                    <a:ext cx="1066800" cy="2072640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800"/>
                  </a:p>
                </p:txBody>
              </p:sp>
              <p:sp>
                <p:nvSpPr>
                  <p:cNvPr id="133" name="Rectangle 313"/>
                  <p:cNvSpPr>
                    <a:spLocks noChangeArrowheads="1"/>
                  </p:cNvSpPr>
                  <p:nvPr/>
                </p:nvSpPr>
                <p:spPr bwMode="auto">
                  <a:xfrm>
                    <a:off x="1904999" y="4693920"/>
                    <a:ext cx="1142999" cy="584474"/>
                  </a:xfrm>
                  <a:prstGeom prst="rect">
                    <a:avLst/>
                  </a:prstGeom>
                  <a:solidFill>
                    <a:srgbClr val="FF9999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1600"/>
                  </a:p>
                </p:txBody>
              </p:sp>
              <p:sp>
                <p:nvSpPr>
                  <p:cNvPr id="134" name="Rectangle 314"/>
                  <p:cNvSpPr>
                    <a:spLocks noChangeArrowheads="1"/>
                  </p:cNvSpPr>
                  <p:nvPr/>
                </p:nvSpPr>
                <p:spPr bwMode="auto">
                  <a:xfrm>
                    <a:off x="1904999" y="5364726"/>
                    <a:ext cx="1142999" cy="624594"/>
                  </a:xfrm>
                  <a:prstGeom prst="rect">
                    <a:avLst/>
                  </a:prstGeom>
                  <a:solidFill>
                    <a:srgbClr val="FF9999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900"/>
                  </a:p>
                </p:txBody>
              </p:sp>
              <p:sp>
                <p:nvSpPr>
                  <p:cNvPr id="135" name="Rectangle 315"/>
                  <p:cNvSpPr/>
                  <p:nvPr/>
                </p:nvSpPr>
                <p:spPr bwMode="auto">
                  <a:xfrm>
                    <a:off x="762000" y="3733801"/>
                    <a:ext cx="2286000" cy="701039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sz="1200" dirty="0">
                        <a:latin typeface="Times New Roman" pitchFamily="18" charset="-52"/>
                      </a:rPr>
                      <a:t>TPC</a:t>
                    </a:r>
                  </a:p>
                </p:txBody>
              </p:sp>
            </p:grpSp>
            <p:sp>
              <p:nvSpPr>
                <p:cNvPr id="130" name="Rectangle 310"/>
                <p:cNvSpPr>
                  <a:spLocks noChangeArrowheads="1"/>
                </p:cNvSpPr>
                <p:nvPr/>
              </p:nvSpPr>
              <p:spPr bwMode="auto">
                <a:xfrm>
                  <a:off x="1901952" y="4189354"/>
                  <a:ext cx="1142998" cy="643145"/>
                </a:xfrm>
                <a:prstGeom prst="rect">
                  <a:avLst/>
                </a:prstGeom>
                <a:solidFill>
                  <a:srgbClr val="FF9999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ru-RU" sz="900"/>
                </a:p>
              </p:txBody>
            </p:sp>
          </p:grpSp>
          <p:grpSp>
            <p:nvGrpSpPr>
              <p:cNvPr id="121" name="Group 316"/>
              <p:cNvGrpSpPr>
                <a:grpSpLocks/>
              </p:cNvGrpSpPr>
              <p:nvPr/>
            </p:nvGrpSpPr>
            <p:grpSpPr bwMode="auto">
              <a:xfrm>
                <a:off x="8001000" y="2362200"/>
                <a:ext cx="762000" cy="1066800"/>
                <a:chOff x="609600" y="1752600"/>
                <a:chExt cx="2500313" cy="3368040"/>
              </a:xfrm>
            </p:grpSpPr>
            <p:grpSp>
              <p:nvGrpSpPr>
                <p:cNvPr id="122" name="Group 3"/>
                <p:cNvGrpSpPr>
                  <a:grpSpLocks/>
                </p:cNvGrpSpPr>
                <p:nvPr/>
              </p:nvGrpSpPr>
              <p:grpSpPr bwMode="auto">
                <a:xfrm>
                  <a:off x="609600" y="1752600"/>
                  <a:ext cx="2500313" cy="3368040"/>
                  <a:chOff x="609600" y="3657600"/>
                  <a:chExt cx="2500313" cy="3368040"/>
                </a:xfrm>
              </p:grpSpPr>
              <p:sp>
                <p:nvSpPr>
                  <p:cNvPr id="124" name="Rectangle 319"/>
                  <p:cNvSpPr>
                    <a:spLocks noChangeArrowheads="1"/>
                  </p:cNvSpPr>
                  <p:nvPr/>
                </p:nvSpPr>
                <p:spPr bwMode="auto">
                  <a:xfrm>
                    <a:off x="609600" y="3657600"/>
                    <a:ext cx="2500313" cy="3368040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sz="2000"/>
                  </a:p>
                </p:txBody>
              </p:sp>
              <p:sp>
                <p:nvSpPr>
                  <p:cNvPr id="125" name="Rectangle 320"/>
                  <p:cNvSpPr>
                    <a:spLocks noChangeArrowheads="1"/>
                  </p:cNvSpPr>
                  <p:nvPr/>
                </p:nvSpPr>
                <p:spPr bwMode="auto">
                  <a:xfrm>
                    <a:off x="685799" y="4693920"/>
                    <a:ext cx="1066800" cy="2072640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800"/>
                  </a:p>
                </p:txBody>
              </p:sp>
              <p:sp>
                <p:nvSpPr>
                  <p:cNvPr id="126" name="Rectangle 321"/>
                  <p:cNvSpPr>
                    <a:spLocks noChangeArrowheads="1"/>
                  </p:cNvSpPr>
                  <p:nvPr/>
                </p:nvSpPr>
                <p:spPr bwMode="auto">
                  <a:xfrm>
                    <a:off x="1904999" y="4693920"/>
                    <a:ext cx="1142999" cy="584474"/>
                  </a:xfrm>
                  <a:prstGeom prst="rect">
                    <a:avLst/>
                  </a:prstGeom>
                  <a:solidFill>
                    <a:srgbClr val="FF9999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1600"/>
                  </a:p>
                </p:txBody>
              </p:sp>
              <p:sp>
                <p:nvSpPr>
                  <p:cNvPr id="127" name="Rectangle 322"/>
                  <p:cNvSpPr>
                    <a:spLocks noChangeArrowheads="1"/>
                  </p:cNvSpPr>
                  <p:nvPr/>
                </p:nvSpPr>
                <p:spPr bwMode="auto">
                  <a:xfrm>
                    <a:off x="1904999" y="5364726"/>
                    <a:ext cx="1142999" cy="624594"/>
                  </a:xfrm>
                  <a:prstGeom prst="rect">
                    <a:avLst/>
                  </a:prstGeom>
                  <a:solidFill>
                    <a:srgbClr val="FF9999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 lang="ru-RU" sz="900"/>
                  </a:p>
                </p:txBody>
              </p:sp>
              <p:sp>
                <p:nvSpPr>
                  <p:cNvPr id="128" name="Rectangle 323"/>
                  <p:cNvSpPr/>
                  <p:nvPr/>
                </p:nvSpPr>
                <p:spPr bwMode="auto">
                  <a:xfrm>
                    <a:off x="762000" y="3733801"/>
                    <a:ext cx="2286000" cy="701039"/>
                  </a:xfrm>
                  <a:prstGeom prst="rect">
                    <a:avLst/>
                  </a:prstGeom>
                  <a:solidFill>
                    <a:srgbClr val="9999FF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sz="1200" dirty="0">
                        <a:latin typeface="Times New Roman" pitchFamily="18" charset="-52"/>
                      </a:rPr>
                      <a:t>TPC</a:t>
                    </a:r>
                  </a:p>
                </p:txBody>
              </p:sp>
            </p:grpSp>
            <p:sp>
              <p:nvSpPr>
                <p:cNvPr id="123" name="Rectangle 318"/>
                <p:cNvSpPr>
                  <a:spLocks noChangeArrowheads="1"/>
                </p:cNvSpPr>
                <p:nvPr/>
              </p:nvSpPr>
              <p:spPr bwMode="auto">
                <a:xfrm>
                  <a:off x="1901952" y="4189354"/>
                  <a:ext cx="1142998" cy="643145"/>
                </a:xfrm>
                <a:prstGeom prst="rect">
                  <a:avLst/>
                </a:prstGeom>
                <a:solidFill>
                  <a:srgbClr val="FF9999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ru-RU" sz="900"/>
                </a:p>
              </p:txBody>
            </p:sp>
          </p:grpSp>
        </p:grpSp>
        <p:sp>
          <p:nvSpPr>
            <p:cNvPr id="11" name="Rectangle 325"/>
            <p:cNvSpPr/>
            <p:nvPr/>
          </p:nvSpPr>
          <p:spPr bwMode="auto">
            <a:xfrm>
              <a:off x="457200" y="4487863"/>
              <a:ext cx="8305800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800" dirty="0">
                  <a:latin typeface="Times New Roman" pitchFamily="18" charset="-52"/>
                </a:rPr>
                <a:t>Interconnection Network</a:t>
              </a:r>
            </a:p>
          </p:txBody>
        </p:sp>
        <p:grpSp>
          <p:nvGrpSpPr>
            <p:cNvPr id="12" name="Group 427"/>
            <p:cNvGrpSpPr>
              <a:grpSpLocks/>
            </p:cNvGrpSpPr>
            <p:nvPr/>
          </p:nvGrpSpPr>
          <p:grpSpPr bwMode="auto">
            <a:xfrm>
              <a:off x="533400" y="5021263"/>
              <a:ext cx="8001000" cy="304800"/>
              <a:chOff x="533400" y="4267200"/>
              <a:chExt cx="8001000" cy="304800"/>
            </a:xfrm>
          </p:grpSpPr>
          <p:sp>
            <p:nvSpPr>
              <p:cNvPr id="96" name="Rectangle 326"/>
              <p:cNvSpPr>
                <a:spLocks noChangeArrowheads="1"/>
              </p:cNvSpPr>
              <p:nvPr/>
            </p:nvSpPr>
            <p:spPr bwMode="auto">
              <a:xfrm>
                <a:off x="533400" y="4267200"/>
                <a:ext cx="419100" cy="304800"/>
              </a:xfrm>
              <a:prstGeom prst="rect">
                <a:avLst/>
              </a:prstGeom>
              <a:solidFill>
                <a:srgbClr val="99CC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800"/>
                  <a:t>ROP</a:t>
                </a:r>
                <a:endParaRPr lang="en-US" sz="1050"/>
              </a:p>
            </p:txBody>
          </p:sp>
          <p:sp>
            <p:nvSpPr>
              <p:cNvPr id="97" name="Rectangle 327"/>
              <p:cNvSpPr>
                <a:spLocks noChangeArrowheads="1"/>
              </p:cNvSpPr>
              <p:nvPr/>
            </p:nvSpPr>
            <p:spPr bwMode="auto">
              <a:xfrm>
                <a:off x="952500" y="4267200"/>
                <a:ext cx="419100" cy="304800"/>
              </a:xfrm>
              <a:prstGeom prst="rect">
                <a:avLst/>
              </a:prstGeom>
              <a:solidFill>
                <a:srgbClr val="CC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/>
                  <a:t>L2</a:t>
                </a:r>
                <a:endParaRPr lang="en-US" sz="2000"/>
              </a:p>
            </p:txBody>
          </p:sp>
          <p:sp>
            <p:nvSpPr>
              <p:cNvPr id="98" name="Rectangle 331"/>
              <p:cNvSpPr>
                <a:spLocks noChangeArrowheads="1"/>
              </p:cNvSpPr>
              <p:nvPr/>
            </p:nvSpPr>
            <p:spPr bwMode="auto">
              <a:xfrm>
                <a:off x="1556657" y="4267200"/>
                <a:ext cx="419100" cy="304800"/>
              </a:xfrm>
              <a:prstGeom prst="rect">
                <a:avLst/>
              </a:prstGeom>
              <a:solidFill>
                <a:srgbClr val="99CC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800"/>
                  <a:t>ROP</a:t>
                </a:r>
                <a:endParaRPr lang="en-US" sz="1050"/>
              </a:p>
            </p:txBody>
          </p:sp>
          <p:sp>
            <p:nvSpPr>
              <p:cNvPr id="99" name="Rectangle 332"/>
              <p:cNvSpPr>
                <a:spLocks noChangeArrowheads="1"/>
              </p:cNvSpPr>
              <p:nvPr/>
            </p:nvSpPr>
            <p:spPr bwMode="auto">
              <a:xfrm>
                <a:off x="1975757" y="4267200"/>
                <a:ext cx="419100" cy="304800"/>
              </a:xfrm>
              <a:prstGeom prst="rect">
                <a:avLst/>
              </a:prstGeom>
              <a:solidFill>
                <a:srgbClr val="CC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/>
                  <a:t>L2</a:t>
                </a:r>
                <a:endParaRPr lang="en-US" sz="2000"/>
              </a:p>
            </p:txBody>
          </p:sp>
          <p:sp>
            <p:nvSpPr>
              <p:cNvPr id="100" name="Rectangle 334"/>
              <p:cNvSpPr>
                <a:spLocks noChangeArrowheads="1"/>
              </p:cNvSpPr>
              <p:nvPr/>
            </p:nvSpPr>
            <p:spPr bwMode="auto">
              <a:xfrm>
                <a:off x="2579914" y="4267200"/>
                <a:ext cx="419100" cy="304800"/>
              </a:xfrm>
              <a:prstGeom prst="rect">
                <a:avLst/>
              </a:prstGeom>
              <a:solidFill>
                <a:srgbClr val="99CC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800"/>
                  <a:t>ROP</a:t>
                </a:r>
                <a:endParaRPr lang="en-US" sz="1050"/>
              </a:p>
            </p:txBody>
          </p:sp>
          <p:sp>
            <p:nvSpPr>
              <p:cNvPr id="101" name="Rectangle 335"/>
              <p:cNvSpPr>
                <a:spLocks noChangeArrowheads="1"/>
              </p:cNvSpPr>
              <p:nvPr/>
            </p:nvSpPr>
            <p:spPr bwMode="auto">
              <a:xfrm>
                <a:off x="2999014" y="4267200"/>
                <a:ext cx="419100" cy="304800"/>
              </a:xfrm>
              <a:prstGeom prst="rect">
                <a:avLst/>
              </a:prstGeom>
              <a:solidFill>
                <a:srgbClr val="CC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/>
                  <a:t>L2</a:t>
                </a:r>
                <a:endParaRPr lang="en-US" sz="2000"/>
              </a:p>
            </p:txBody>
          </p:sp>
          <p:sp>
            <p:nvSpPr>
              <p:cNvPr id="102" name="Rectangle 337"/>
              <p:cNvSpPr>
                <a:spLocks noChangeArrowheads="1"/>
              </p:cNvSpPr>
              <p:nvPr/>
            </p:nvSpPr>
            <p:spPr bwMode="auto">
              <a:xfrm>
                <a:off x="3603171" y="4267200"/>
                <a:ext cx="419100" cy="304800"/>
              </a:xfrm>
              <a:prstGeom prst="rect">
                <a:avLst/>
              </a:prstGeom>
              <a:solidFill>
                <a:srgbClr val="99CC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800"/>
                  <a:t>ROP</a:t>
                </a:r>
                <a:endParaRPr lang="en-US" sz="1050"/>
              </a:p>
            </p:txBody>
          </p:sp>
          <p:sp>
            <p:nvSpPr>
              <p:cNvPr id="103" name="Rectangle 338"/>
              <p:cNvSpPr>
                <a:spLocks noChangeArrowheads="1"/>
              </p:cNvSpPr>
              <p:nvPr/>
            </p:nvSpPr>
            <p:spPr bwMode="auto">
              <a:xfrm>
                <a:off x="4022271" y="4267200"/>
                <a:ext cx="419100" cy="304800"/>
              </a:xfrm>
              <a:prstGeom prst="rect">
                <a:avLst/>
              </a:prstGeom>
              <a:solidFill>
                <a:srgbClr val="CC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/>
                  <a:t>L2</a:t>
                </a:r>
                <a:endParaRPr lang="en-US" sz="2000"/>
              </a:p>
            </p:txBody>
          </p:sp>
          <p:sp>
            <p:nvSpPr>
              <p:cNvPr id="104" name="Rectangle 340"/>
              <p:cNvSpPr>
                <a:spLocks noChangeArrowheads="1"/>
              </p:cNvSpPr>
              <p:nvPr/>
            </p:nvSpPr>
            <p:spPr bwMode="auto">
              <a:xfrm>
                <a:off x="4626428" y="4267200"/>
                <a:ext cx="419100" cy="304800"/>
              </a:xfrm>
              <a:prstGeom prst="rect">
                <a:avLst/>
              </a:prstGeom>
              <a:solidFill>
                <a:srgbClr val="99CC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800"/>
                  <a:t>ROP</a:t>
                </a:r>
                <a:endParaRPr lang="en-US" sz="1050"/>
              </a:p>
            </p:txBody>
          </p:sp>
          <p:sp>
            <p:nvSpPr>
              <p:cNvPr id="105" name="Rectangle 341"/>
              <p:cNvSpPr>
                <a:spLocks noChangeArrowheads="1"/>
              </p:cNvSpPr>
              <p:nvPr/>
            </p:nvSpPr>
            <p:spPr bwMode="auto">
              <a:xfrm>
                <a:off x="5045528" y="4267200"/>
                <a:ext cx="419100" cy="304800"/>
              </a:xfrm>
              <a:prstGeom prst="rect">
                <a:avLst/>
              </a:prstGeom>
              <a:solidFill>
                <a:srgbClr val="CC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/>
                  <a:t>L2</a:t>
                </a:r>
                <a:endParaRPr lang="en-US" sz="2000"/>
              </a:p>
            </p:txBody>
          </p:sp>
          <p:sp>
            <p:nvSpPr>
              <p:cNvPr id="106" name="Rectangle 343"/>
              <p:cNvSpPr>
                <a:spLocks noChangeArrowheads="1"/>
              </p:cNvSpPr>
              <p:nvPr/>
            </p:nvSpPr>
            <p:spPr bwMode="auto">
              <a:xfrm>
                <a:off x="5649685" y="4267200"/>
                <a:ext cx="419100" cy="304800"/>
              </a:xfrm>
              <a:prstGeom prst="rect">
                <a:avLst/>
              </a:prstGeom>
              <a:solidFill>
                <a:srgbClr val="99CC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800"/>
                  <a:t>ROP</a:t>
                </a:r>
                <a:endParaRPr lang="en-US" sz="1050"/>
              </a:p>
            </p:txBody>
          </p:sp>
          <p:sp>
            <p:nvSpPr>
              <p:cNvPr id="107" name="Rectangle 344"/>
              <p:cNvSpPr>
                <a:spLocks noChangeArrowheads="1"/>
              </p:cNvSpPr>
              <p:nvPr/>
            </p:nvSpPr>
            <p:spPr bwMode="auto">
              <a:xfrm>
                <a:off x="6068785" y="4267200"/>
                <a:ext cx="419100" cy="304800"/>
              </a:xfrm>
              <a:prstGeom prst="rect">
                <a:avLst/>
              </a:prstGeom>
              <a:solidFill>
                <a:srgbClr val="CC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/>
                  <a:t>L2</a:t>
                </a:r>
                <a:endParaRPr lang="en-US" sz="2000"/>
              </a:p>
            </p:txBody>
          </p:sp>
          <p:sp>
            <p:nvSpPr>
              <p:cNvPr id="108" name="Rectangle 346"/>
              <p:cNvSpPr>
                <a:spLocks noChangeArrowheads="1"/>
              </p:cNvSpPr>
              <p:nvPr/>
            </p:nvSpPr>
            <p:spPr bwMode="auto">
              <a:xfrm>
                <a:off x="6672942" y="4267200"/>
                <a:ext cx="419100" cy="304800"/>
              </a:xfrm>
              <a:prstGeom prst="rect">
                <a:avLst/>
              </a:prstGeom>
              <a:solidFill>
                <a:srgbClr val="99CC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800"/>
                  <a:t>ROP</a:t>
                </a:r>
                <a:endParaRPr lang="en-US" sz="1050"/>
              </a:p>
            </p:txBody>
          </p:sp>
          <p:sp>
            <p:nvSpPr>
              <p:cNvPr id="109" name="Rectangle 347"/>
              <p:cNvSpPr>
                <a:spLocks noChangeArrowheads="1"/>
              </p:cNvSpPr>
              <p:nvPr/>
            </p:nvSpPr>
            <p:spPr bwMode="auto">
              <a:xfrm>
                <a:off x="7092042" y="4267200"/>
                <a:ext cx="419100" cy="304800"/>
              </a:xfrm>
              <a:prstGeom prst="rect">
                <a:avLst/>
              </a:prstGeom>
              <a:solidFill>
                <a:srgbClr val="CC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/>
                  <a:t>L2</a:t>
                </a:r>
                <a:endParaRPr lang="en-US" sz="2000"/>
              </a:p>
            </p:txBody>
          </p:sp>
          <p:sp>
            <p:nvSpPr>
              <p:cNvPr id="110" name="Rectangle 349"/>
              <p:cNvSpPr>
                <a:spLocks noChangeArrowheads="1"/>
              </p:cNvSpPr>
              <p:nvPr/>
            </p:nvSpPr>
            <p:spPr bwMode="auto">
              <a:xfrm>
                <a:off x="7696200" y="4267200"/>
                <a:ext cx="419100" cy="304800"/>
              </a:xfrm>
              <a:prstGeom prst="rect">
                <a:avLst/>
              </a:prstGeom>
              <a:solidFill>
                <a:srgbClr val="99CC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800"/>
                  <a:t>ROP</a:t>
                </a:r>
                <a:endParaRPr lang="en-US" sz="1050"/>
              </a:p>
            </p:txBody>
          </p:sp>
          <p:sp>
            <p:nvSpPr>
              <p:cNvPr id="111" name="Rectangle 350"/>
              <p:cNvSpPr>
                <a:spLocks noChangeArrowheads="1"/>
              </p:cNvSpPr>
              <p:nvPr/>
            </p:nvSpPr>
            <p:spPr bwMode="auto">
              <a:xfrm>
                <a:off x="8115300" y="4267200"/>
                <a:ext cx="419100" cy="304800"/>
              </a:xfrm>
              <a:prstGeom prst="rect">
                <a:avLst/>
              </a:prstGeom>
              <a:solidFill>
                <a:srgbClr val="CC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/>
                  <a:t>L2</a:t>
                </a:r>
                <a:endParaRPr lang="en-US" sz="2000"/>
              </a:p>
            </p:txBody>
          </p:sp>
        </p:grpSp>
        <p:grpSp>
          <p:nvGrpSpPr>
            <p:cNvPr id="13" name="Group 429"/>
            <p:cNvGrpSpPr>
              <a:grpSpLocks/>
            </p:cNvGrpSpPr>
            <p:nvPr/>
          </p:nvGrpSpPr>
          <p:grpSpPr bwMode="auto">
            <a:xfrm>
              <a:off x="533400" y="5707063"/>
              <a:ext cx="8001000" cy="312737"/>
              <a:chOff x="533400" y="5022056"/>
              <a:chExt cx="8001000" cy="311944"/>
            </a:xfrm>
          </p:grpSpPr>
          <p:sp>
            <p:nvSpPr>
              <p:cNvPr id="88" name="Rectangle 328"/>
              <p:cNvSpPr>
                <a:spLocks noChangeArrowheads="1"/>
              </p:cNvSpPr>
              <p:nvPr/>
            </p:nvSpPr>
            <p:spPr bwMode="auto">
              <a:xfrm>
                <a:off x="533400" y="5029200"/>
                <a:ext cx="838200" cy="304800"/>
              </a:xfrm>
              <a:prstGeom prst="rect">
                <a:avLst/>
              </a:prstGeom>
              <a:solidFill>
                <a:srgbClr val="CCEC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/>
                  <a:t>DRAM</a:t>
                </a:r>
                <a:endParaRPr lang="en-US" sz="2000"/>
              </a:p>
            </p:txBody>
          </p:sp>
          <p:sp>
            <p:nvSpPr>
              <p:cNvPr id="89" name="Rectangle 352"/>
              <p:cNvSpPr>
                <a:spLocks noChangeArrowheads="1"/>
              </p:cNvSpPr>
              <p:nvPr/>
            </p:nvSpPr>
            <p:spPr bwMode="auto">
              <a:xfrm>
                <a:off x="1556657" y="5029200"/>
                <a:ext cx="838200" cy="304800"/>
              </a:xfrm>
              <a:prstGeom prst="rect">
                <a:avLst/>
              </a:prstGeom>
              <a:solidFill>
                <a:srgbClr val="CCEC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/>
                  <a:t>DRAM</a:t>
                </a:r>
                <a:endParaRPr lang="en-US" sz="2000"/>
              </a:p>
            </p:txBody>
          </p:sp>
          <p:sp>
            <p:nvSpPr>
              <p:cNvPr id="90" name="Rectangle 353"/>
              <p:cNvSpPr>
                <a:spLocks noChangeArrowheads="1"/>
              </p:cNvSpPr>
              <p:nvPr/>
            </p:nvSpPr>
            <p:spPr bwMode="auto">
              <a:xfrm>
                <a:off x="2579914" y="5029200"/>
                <a:ext cx="838200" cy="304800"/>
              </a:xfrm>
              <a:prstGeom prst="rect">
                <a:avLst/>
              </a:prstGeom>
              <a:solidFill>
                <a:srgbClr val="CCEC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/>
                  <a:t>DRAM</a:t>
                </a:r>
                <a:endParaRPr lang="en-US" sz="2000"/>
              </a:p>
            </p:txBody>
          </p:sp>
          <p:sp>
            <p:nvSpPr>
              <p:cNvPr id="91" name="Rectangle 354"/>
              <p:cNvSpPr>
                <a:spLocks noChangeArrowheads="1"/>
              </p:cNvSpPr>
              <p:nvPr/>
            </p:nvSpPr>
            <p:spPr bwMode="auto">
              <a:xfrm>
                <a:off x="3603171" y="5029200"/>
                <a:ext cx="838200" cy="304800"/>
              </a:xfrm>
              <a:prstGeom prst="rect">
                <a:avLst/>
              </a:prstGeom>
              <a:solidFill>
                <a:srgbClr val="CCEC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/>
                  <a:t>DRAM</a:t>
                </a:r>
                <a:endParaRPr lang="en-US" sz="3200"/>
              </a:p>
            </p:txBody>
          </p:sp>
          <p:sp>
            <p:nvSpPr>
              <p:cNvPr id="92" name="Rectangle 355"/>
              <p:cNvSpPr>
                <a:spLocks noChangeArrowheads="1"/>
              </p:cNvSpPr>
              <p:nvPr/>
            </p:nvSpPr>
            <p:spPr bwMode="auto">
              <a:xfrm>
                <a:off x="4626428" y="5024438"/>
                <a:ext cx="838200" cy="309562"/>
              </a:xfrm>
              <a:prstGeom prst="rect">
                <a:avLst/>
              </a:prstGeom>
              <a:solidFill>
                <a:srgbClr val="CCEC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/>
                  <a:t>DRAM</a:t>
                </a:r>
                <a:endParaRPr lang="en-US" sz="2000"/>
              </a:p>
            </p:txBody>
          </p:sp>
          <p:sp>
            <p:nvSpPr>
              <p:cNvPr id="93" name="Rectangle 356"/>
              <p:cNvSpPr>
                <a:spLocks noChangeArrowheads="1"/>
              </p:cNvSpPr>
              <p:nvPr/>
            </p:nvSpPr>
            <p:spPr bwMode="auto">
              <a:xfrm>
                <a:off x="5649685" y="5022056"/>
                <a:ext cx="838200" cy="311944"/>
              </a:xfrm>
              <a:prstGeom prst="rect">
                <a:avLst/>
              </a:prstGeom>
              <a:solidFill>
                <a:srgbClr val="CCEC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/>
                  <a:t>DRAM</a:t>
                </a:r>
                <a:endParaRPr lang="en-US" sz="3200"/>
              </a:p>
            </p:txBody>
          </p:sp>
          <p:sp>
            <p:nvSpPr>
              <p:cNvPr id="94" name="Rectangle 357"/>
              <p:cNvSpPr>
                <a:spLocks noChangeArrowheads="1"/>
              </p:cNvSpPr>
              <p:nvPr/>
            </p:nvSpPr>
            <p:spPr bwMode="auto">
              <a:xfrm>
                <a:off x="6672942" y="5029200"/>
                <a:ext cx="838200" cy="304800"/>
              </a:xfrm>
              <a:prstGeom prst="rect">
                <a:avLst/>
              </a:prstGeom>
              <a:solidFill>
                <a:srgbClr val="CCEC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/>
                  <a:t>DRAM</a:t>
                </a:r>
                <a:endParaRPr lang="en-US" sz="3200"/>
              </a:p>
            </p:txBody>
          </p:sp>
          <p:sp>
            <p:nvSpPr>
              <p:cNvPr id="95" name="Rectangle 358"/>
              <p:cNvSpPr>
                <a:spLocks noChangeArrowheads="1"/>
              </p:cNvSpPr>
              <p:nvPr/>
            </p:nvSpPr>
            <p:spPr bwMode="auto">
              <a:xfrm>
                <a:off x="7696200" y="5029200"/>
                <a:ext cx="838200" cy="304800"/>
              </a:xfrm>
              <a:prstGeom prst="rect">
                <a:avLst/>
              </a:prstGeom>
              <a:solidFill>
                <a:srgbClr val="CCEC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/>
                  <a:t>DRAM</a:t>
                </a:r>
                <a:endParaRPr lang="en-US" sz="3200"/>
              </a:p>
            </p:txBody>
          </p:sp>
        </p:grpSp>
        <p:grpSp>
          <p:nvGrpSpPr>
            <p:cNvPr id="14" name="Group 430"/>
            <p:cNvGrpSpPr>
              <a:grpSpLocks/>
            </p:cNvGrpSpPr>
            <p:nvPr/>
          </p:nvGrpSpPr>
          <p:grpSpPr bwMode="auto">
            <a:xfrm>
              <a:off x="836613" y="4259263"/>
              <a:ext cx="7546975" cy="230187"/>
              <a:chOff x="837406" y="3429000"/>
              <a:chExt cx="7546182" cy="229394"/>
            </a:xfrm>
          </p:grpSpPr>
          <p:cxnSp>
            <p:nvCxnSpPr>
              <p:cNvPr id="78" name="Straight Connector 360"/>
              <p:cNvCxnSpPr>
                <a:cxnSpLocks noChangeShapeType="1"/>
                <a:stCxn id="187" idx="2"/>
              </p:cNvCxnSpPr>
              <p:nvPr/>
            </p:nvCxnSpPr>
            <p:spPr bwMode="auto">
              <a:xfrm rot="5400000">
                <a:off x="723900" y="3543300"/>
                <a:ext cx="228600" cy="1588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79" name="Straight Connector 361"/>
              <p:cNvCxnSpPr>
                <a:cxnSpLocks noChangeShapeType="1"/>
              </p:cNvCxnSpPr>
              <p:nvPr/>
            </p:nvCxnSpPr>
            <p:spPr bwMode="auto">
              <a:xfrm rot="5400000">
                <a:off x="1562894" y="3542506"/>
                <a:ext cx="228600" cy="1588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80" name="Straight Connector 362"/>
              <p:cNvCxnSpPr>
                <a:cxnSpLocks noChangeShapeType="1"/>
              </p:cNvCxnSpPr>
              <p:nvPr/>
            </p:nvCxnSpPr>
            <p:spPr bwMode="auto">
              <a:xfrm rot="5400000">
                <a:off x="2401094" y="3542506"/>
                <a:ext cx="228600" cy="1588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81" name="Straight Connector 363"/>
              <p:cNvCxnSpPr>
                <a:cxnSpLocks noChangeShapeType="1"/>
              </p:cNvCxnSpPr>
              <p:nvPr/>
            </p:nvCxnSpPr>
            <p:spPr bwMode="auto">
              <a:xfrm rot="5400000">
                <a:off x="3239294" y="3542506"/>
                <a:ext cx="228600" cy="1588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82" name="Straight Connector 364"/>
              <p:cNvCxnSpPr>
                <a:cxnSpLocks noChangeShapeType="1"/>
              </p:cNvCxnSpPr>
              <p:nvPr/>
            </p:nvCxnSpPr>
            <p:spPr bwMode="auto">
              <a:xfrm rot="5400000">
                <a:off x="4077494" y="3542506"/>
                <a:ext cx="228600" cy="1588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83" name="Straight Connector 365"/>
              <p:cNvCxnSpPr>
                <a:cxnSpLocks noChangeShapeType="1"/>
              </p:cNvCxnSpPr>
              <p:nvPr/>
            </p:nvCxnSpPr>
            <p:spPr bwMode="auto">
              <a:xfrm rot="5400000">
                <a:off x="4915694" y="3542506"/>
                <a:ext cx="228600" cy="1588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84" name="Straight Connector 366"/>
              <p:cNvCxnSpPr>
                <a:cxnSpLocks noChangeShapeType="1"/>
              </p:cNvCxnSpPr>
              <p:nvPr/>
            </p:nvCxnSpPr>
            <p:spPr bwMode="auto">
              <a:xfrm rot="5400000">
                <a:off x="5753894" y="3542506"/>
                <a:ext cx="228600" cy="1588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85" name="Straight Connector 367"/>
              <p:cNvCxnSpPr>
                <a:cxnSpLocks noChangeShapeType="1"/>
              </p:cNvCxnSpPr>
              <p:nvPr/>
            </p:nvCxnSpPr>
            <p:spPr bwMode="auto">
              <a:xfrm rot="5400000">
                <a:off x="6592094" y="3542506"/>
                <a:ext cx="228600" cy="1588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86" name="Straight Connector 368"/>
              <p:cNvCxnSpPr>
                <a:cxnSpLocks noChangeShapeType="1"/>
              </p:cNvCxnSpPr>
              <p:nvPr/>
            </p:nvCxnSpPr>
            <p:spPr bwMode="auto">
              <a:xfrm rot="5400000">
                <a:off x="7430294" y="3542506"/>
                <a:ext cx="228600" cy="1588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87" name="Straight Connector 369"/>
              <p:cNvCxnSpPr>
                <a:cxnSpLocks noChangeShapeType="1"/>
              </p:cNvCxnSpPr>
              <p:nvPr/>
            </p:nvCxnSpPr>
            <p:spPr bwMode="auto">
              <a:xfrm rot="5400000">
                <a:off x="8268494" y="3542506"/>
                <a:ext cx="228600" cy="1588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</p:grpSp>
        <p:grpSp>
          <p:nvGrpSpPr>
            <p:cNvPr id="15" name="Group 426"/>
            <p:cNvGrpSpPr>
              <a:grpSpLocks/>
            </p:cNvGrpSpPr>
            <p:nvPr/>
          </p:nvGrpSpPr>
          <p:grpSpPr bwMode="auto">
            <a:xfrm>
              <a:off x="742950" y="4789488"/>
              <a:ext cx="7562850" cy="233362"/>
              <a:chOff x="742951" y="3957638"/>
              <a:chExt cx="7562852" cy="314321"/>
            </a:xfrm>
          </p:grpSpPr>
          <p:cxnSp>
            <p:nvCxnSpPr>
              <p:cNvPr id="62" name="Straight Connector 371"/>
              <p:cNvCxnSpPr>
                <a:cxnSpLocks noChangeShapeType="1"/>
              </p:cNvCxnSpPr>
              <p:nvPr/>
            </p:nvCxnSpPr>
            <p:spPr bwMode="auto">
              <a:xfrm rot="5400000">
                <a:off x="588173" y="4117172"/>
                <a:ext cx="309559" cy="3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63" name="Straight Connector 375"/>
              <p:cNvCxnSpPr>
                <a:cxnSpLocks noChangeShapeType="1"/>
              </p:cNvCxnSpPr>
              <p:nvPr/>
            </p:nvCxnSpPr>
            <p:spPr bwMode="auto">
              <a:xfrm rot="5400000">
                <a:off x="1007273" y="4112419"/>
                <a:ext cx="309559" cy="3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64" name="Straight Connector 376"/>
              <p:cNvCxnSpPr>
                <a:cxnSpLocks noChangeShapeType="1"/>
              </p:cNvCxnSpPr>
              <p:nvPr/>
            </p:nvCxnSpPr>
            <p:spPr bwMode="auto">
              <a:xfrm rot="5400000">
                <a:off x="1616873" y="4112419"/>
                <a:ext cx="309559" cy="3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65" name="Straight Connector 377"/>
              <p:cNvCxnSpPr>
                <a:cxnSpLocks noChangeShapeType="1"/>
              </p:cNvCxnSpPr>
              <p:nvPr/>
            </p:nvCxnSpPr>
            <p:spPr bwMode="auto">
              <a:xfrm rot="5400000">
                <a:off x="2035973" y="4112419"/>
                <a:ext cx="309559" cy="3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66" name="Straight Connector 378"/>
              <p:cNvCxnSpPr>
                <a:cxnSpLocks noChangeShapeType="1"/>
              </p:cNvCxnSpPr>
              <p:nvPr/>
            </p:nvCxnSpPr>
            <p:spPr bwMode="auto">
              <a:xfrm rot="5400000">
                <a:off x="2626522" y="4117178"/>
                <a:ext cx="309559" cy="3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67" name="Straight Connector 379"/>
              <p:cNvCxnSpPr>
                <a:cxnSpLocks noChangeShapeType="1"/>
              </p:cNvCxnSpPr>
              <p:nvPr/>
            </p:nvCxnSpPr>
            <p:spPr bwMode="auto">
              <a:xfrm rot="5400000">
                <a:off x="3045622" y="4117178"/>
                <a:ext cx="309559" cy="3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68" name="Straight Connector 380"/>
              <p:cNvCxnSpPr>
                <a:cxnSpLocks noChangeShapeType="1"/>
              </p:cNvCxnSpPr>
              <p:nvPr/>
            </p:nvCxnSpPr>
            <p:spPr bwMode="auto">
              <a:xfrm rot="5400000">
                <a:off x="3659985" y="4114797"/>
                <a:ext cx="309559" cy="3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69" name="Straight Connector 381"/>
              <p:cNvCxnSpPr>
                <a:cxnSpLocks noChangeShapeType="1"/>
              </p:cNvCxnSpPr>
              <p:nvPr/>
            </p:nvCxnSpPr>
            <p:spPr bwMode="auto">
              <a:xfrm rot="5400000">
                <a:off x="4079085" y="4114797"/>
                <a:ext cx="309559" cy="3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70" name="Straight Connector 382"/>
              <p:cNvCxnSpPr>
                <a:cxnSpLocks noChangeShapeType="1"/>
              </p:cNvCxnSpPr>
              <p:nvPr/>
            </p:nvCxnSpPr>
            <p:spPr bwMode="auto">
              <a:xfrm rot="5400000">
                <a:off x="4683922" y="4117178"/>
                <a:ext cx="309559" cy="3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71" name="Straight Connector 383"/>
              <p:cNvCxnSpPr>
                <a:cxnSpLocks noChangeShapeType="1"/>
              </p:cNvCxnSpPr>
              <p:nvPr/>
            </p:nvCxnSpPr>
            <p:spPr bwMode="auto">
              <a:xfrm rot="5400000">
                <a:off x="5103022" y="4117178"/>
                <a:ext cx="309559" cy="3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72" name="Straight Connector 384"/>
              <p:cNvCxnSpPr>
                <a:cxnSpLocks noChangeShapeType="1"/>
              </p:cNvCxnSpPr>
              <p:nvPr/>
            </p:nvCxnSpPr>
            <p:spPr bwMode="auto">
              <a:xfrm rot="5400000">
                <a:off x="5712622" y="4117178"/>
                <a:ext cx="309559" cy="3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73" name="Straight Connector 385"/>
              <p:cNvCxnSpPr>
                <a:cxnSpLocks noChangeShapeType="1"/>
              </p:cNvCxnSpPr>
              <p:nvPr/>
            </p:nvCxnSpPr>
            <p:spPr bwMode="auto">
              <a:xfrm rot="5400000">
                <a:off x="6131722" y="4117178"/>
                <a:ext cx="309559" cy="3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74" name="Straight Connector 386"/>
              <p:cNvCxnSpPr>
                <a:cxnSpLocks noChangeShapeType="1"/>
              </p:cNvCxnSpPr>
              <p:nvPr/>
            </p:nvCxnSpPr>
            <p:spPr bwMode="auto">
              <a:xfrm rot="5400000">
                <a:off x="6712747" y="4112416"/>
                <a:ext cx="309559" cy="3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75" name="Straight Connector 387"/>
              <p:cNvCxnSpPr>
                <a:cxnSpLocks noChangeShapeType="1"/>
              </p:cNvCxnSpPr>
              <p:nvPr/>
            </p:nvCxnSpPr>
            <p:spPr bwMode="auto">
              <a:xfrm rot="5400000">
                <a:off x="7131847" y="4112416"/>
                <a:ext cx="309559" cy="3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76" name="Straight Connector 388"/>
              <p:cNvCxnSpPr>
                <a:cxnSpLocks noChangeShapeType="1"/>
              </p:cNvCxnSpPr>
              <p:nvPr/>
            </p:nvCxnSpPr>
            <p:spPr bwMode="auto">
              <a:xfrm rot="5400000">
                <a:off x="7731922" y="4117178"/>
                <a:ext cx="309559" cy="3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77" name="Straight Connector 389"/>
              <p:cNvCxnSpPr>
                <a:cxnSpLocks noChangeShapeType="1"/>
              </p:cNvCxnSpPr>
              <p:nvPr/>
            </p:nvCxnSpPr>
            <p:spPr bwMode="auto">
              <a:xfrm rot="5400000">
                <a:off x="8151022" y="4117178"/>
                <a:ext cx="309559" cy="3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</p:grpSp>
        <p:grpSp>
          <p:nvGrpSpPr>
            <p:cNvPr id="16" name="Group 428"/>
            <p:cNvGrpSpPr>
              <a:grpSpLocks/>
            </p:cNvGrpSpPr>
            <p:nvPr/>
          </p:nvGrpSpPr>
          <p:grpSpPr bwMode="auto">
            <a:xfrm>
              <a:off x="762000" y="5322888"/>
              <a:ext cx="7572375" cy="395287"/>
              <a:chOff x="761999" y="4561470"/>
              <a:chExt cx="7572377" cy="479292"/>
            </a:xfrm>
          </p:grpSpPr>
          <p:cxnSp>
            <p:nvCxnSpPr>
              <p:cNvPr id="46" name="Straight Connector 390"/>
              <p:cNvCxnSpPr>
                <a:cxnSpLocks noChangeShapeType="1"/>
              </p:cNvCxnSpPr>
              <p:nvPr/>
            </p:nvCxnSpPr>
            <p:spPr bwMode="auto">
              <a:xfrm rot="5400000">
                <a:off x="6666057" y="4802048"/>
                <a:ext cx="460090" cy="3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47" name="Straight Connector 391"/>
              <p:cNvCxnSpPr>
                <a:cxnSpLocks noChangeShapeType="1"/>
              </p:cNvCxnSpPr>
              <p:nvPr/>
            </p:nvCxnSpPr>
            <p:spPr bwMode="auto">
              <a:xfrm rot="16200000" flipH="1">
                <a:off x="7084904" y="4802305"/>
                <a:ext cx="462983" cy="2378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48" name="Straight Connector 392"/>
              <p:cNvCxnSpPr>
                <a:cxnSpLocks noChangeShapeType="1"/>
              </p:cNvCxnSpPr>
              <p:nvPr/>
            </p:nvCxnSpPr>
            <p:spPr bwMode="auto">
              <a:xfrm rot="5400000">
                <a:off x="7678518" y="4801281"/>
                <a:ext cx="473515" cy="1588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49" name="Straight Connector 393"/>
              <p:cNvCxnSpPr>
                <a:cxnSpLocks noChangeShapeType="1"/>
              </p:cNvCxnSpPr>
              <p:nvPr/>
            </p:nvCxnSpPr>
            <p:spPr bwMode="auto">
              <a:xfrm rot="16200000" flipH="1">
                <a:off x="8097873" y="4801366"/>
                <a:ext cx="470624" cy="2382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50" name="Straight Connector 410"/>
              <p:cNvCxnSpPr>
                <a:cxnSpLocks noChangeShapeType="1"/>
              </p:cNvCxnSpPr>
              <p:nvPr/>
            </p:nvCxnSpPr>
            <p:spPr bwMode="auto">
              <a:xfrm rot="16200000" flipH="1">
                <a:off x="4574560" y="4802805"/>
                <a:ext cx="473512" cy="2379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51" name="Straight Connector 411"/>
              <p:cNvCxnSpPr>
                <a:cxnSpLocks noChangeShapeType="1"/>
              </p:cNvCxnSpPr>
              <p:nvPr/>
            </p:nvCxnSpPr>
            <p:spPr bwMode="auto">
              <a:xfrm rot="16200000" flipH="1">
                <a:off x="4999435" y="4797030"/>
                <a:ext cx="461969" cy="2379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52" name="Straight Connector 412"/>
              <p:cNvCxnSpPr>
                <a:cxnSpLocks noChangeShapeType="1"/>
              </p:cNvCxnSpPr>
              <p:nvPr/>
            </p:nvCxnSpPr>
            <p:spPr bwMode="auto">
              <a:xfrm rot="5400000">
                <a:off x="5600702" y="4800596"/>
                <a:ext cx="457202" cy="6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53" name="Straight Connector 413"/>
              <p:cNvCxnSpPr>
                <a:cxnSpLocks noChangeShapeType="1"/>
              </p:cNvCxnSpPr>
              <p:nvPr/>
            </p:nvCxnSpPr>
            <p:spPr bwMode="auto">
              <a:xfrm rot="5400000">
                <a:off x="6024564" y="4795836"/>
                <a:ext cx="447677" cy="5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54" name="Straight Connector 418"/>
              <p:cNvCxnSpPr>
                <a:cxnSpLocks noChangeShapeType="1"/>
              </p:cNvCxnSpPr>
              <p:nvPr/>
            </p:nvCxnSpPr>
            <p:spPr bwMode="auto">
              <a:xfrm rot="16200000" flipH="1">
                <a:off x="3601823" y="4795846"/>
                <a:ext cx="473509" cy="4760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55" name="Straight Connector 419"/>
              <p:cNvCxnSpPr>
                <a:cxnSpLocks noChangeShapeType="1"/>
              </p:cNvCxnSpPr>
              <p:nvPr/>
            </p:nvCxnSpPr>
            <p:spPr bwMode="auto">
              <a:xfrm rot="16200000" flipH="1">
                <a:off x="4023809" y="4792959"/>
                <a:ext cx="467735" cy="4758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56" name="Straight Connector 420"/>
              <p:cNvCxnSpPr>
                <a:cxnSpLocks noChangeShapeType="1"/>
              </p:cNvCxnSpPr>
              <p:nvPr/>
            </p:nvCxnSpPr>
            <p:spPr bwMode="auto">
              <a:xfrm rot="16200000" flipH="1">
                <a:off x="1520858" y="4803743"/>
                <a:ext cx="465865" cy="2381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57" name="Straight Connector 421"/>
              <p:cNvCxnSpPr>
                <a:cxnSpLocks noChangeShapeType="1"/>
              </p:cNvCxnSpPr>
              <p:nvPr/>
            </p:nvCxnSpPr>
            <p:spPr bwMode="auto">
              <a:xfrm rot="16200000" flipH="1">
                <a:off x="1941150" y="4802554"/>
                <a:ext cx="465870" cy="4763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58" name="Straight Connector 422"/>
              <p:cNvCxnSpPr>
                <a:cxnSpLocks noChangeShapeType="1"/>
              </p:cNvCxnSpPr>
              <p:nvPr/>
            </p:nvCxnSpPr>
            <p:spPr bwMode="auto">
              <a:xfrm rot="5400000">
                <a:off x="2541225" y="4807314"/>
                <a:ext cx="461103" cy="4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59" name="Straight Connector 423"/>
              <p:cNvCxnSpPr>
                <a:cxnSpLocks noChangeShapeType="1"/>
              </p:cNvCxnSpPr>
              <p:nvPr/>
            </p:nvCxnSpPr>
            <p:spPr bwMode="auto">
              <a:xfrm rot="5400000">
                <a:off x="2960325" y="4807309"/>
                <a:ext cx="461103" cy="4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60" name="Straight Connector 424"/>
              <p:cNvCxnSpPr>
                <a:cxnSpLocks noChangeShapeType="1"/>
              </p:cNvCxnSpPr>
              <p:nvPr/>
            </p:nvCxnSpPr>
            <p:spPr bwMode="auto">
              <a:xfrm rot="16200000" flipH="1">
                <a:off x="530005" y="4803997"/>
                <a:ext cx="468752" cy="4763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  <p:cxnSp>
            <p:nvCxnSpPr>
              <p:cNvPr id="61" name="Straight Connector 425"/>
              <p:cNvCxnSpPr>
                <a:cxnSpLocks noChangeShapeType="1"/>
              </p:cNvCxnSpPr>
              <p:nvPr/>
            </p:nvCxnSpPr>
            <p:spPr bwMode="auto">
              <a:xfrm rot="16200000" flipH="1">
                <a:off x="947914" y="4805193"/>
                <a:ext cx="468757" cy="2381"/>
              </a:xfrm>
              <a:prstGeom prst="line">
                <a:avLst/>
              </a:prstGeom>
              <a:noFill/>
              <a:ln w="38100" algn="ctr">
                <a:solidFill>
                  <a:srgbClr val="003366"/>
                </a:solidFill>
                <a:round/>
                <a:headEnd/>
                <a:tailEnd/>
              </a:ln>
            </p:spPr>
          </p:cxnSp>
        </p:grpSp>
        <p:grpSp>
          <p:nvGrpSpPr>
            <p:cNvPr id="17" name="Group 518"/>
            <p:cNvGrpSpPr>
              <a:grpSpLocks/>
            </p:cNvGrpSpPr>
            <p:nvPr/>
          </p:nvGrpSpPr>
          <p:grpSpPr bwMode="auto">
            <a:xfrm>
              <a:off x="228600" y="1752600"/>
              <a:ext cx="4648200" cy="839788"/>
              <a:chOff x="228600" y="1752600"/>
              <a:chExt cx="4648200" cy="838994"/>
            </a:xfrm>
          </p:grpSpPr>
          <p:sp>
            <p:nvSpPr>
              <p:cNvPr id="40" name="Rectangle 505"/>
              <p:cNvSpPr/>
              <p:nvPr/>
            </p:nvSpPr>
            <p:spPr bwMode="auto">
              <a:xfrm>
                <a:off x="228600" y="1752600"/>
                <a:ext cx="838200" cy="38064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sz="2000" dirty="0">
                    <a:latin typeface="Times New Roman" pitchFamily="18" charset="-52"/>
                  </a:rPr>
                  <a:t>CPU</a:t>
                </a:r>
              </a:p>
            </p:txBody>
          </p:sp>
          <p:sp>
            <p:nvSpPr>
              <p:cNvPr id="41" name="Rectangle 506"/>
              <p:cNvSpPr/>
              <p:nvPr/>
            </p:nvSpPr>
            <p:spPr bwMode="auto">
              <a:xfrm>
                <a:off x="1143000" y="1752600"/>
                <a:ext cx="1447800" cy="38064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sz="2000" dirty="0">
                    <a:latin typeface="Times New Roman" pitchFamily="18" charset="-52"/>
                  </a:rPr>
                  <a:t>Bridge</a:t>
                </a:r>
              </a:p>
            </p:txBody>
          </p:sp>
          <p:sp>
            <p:nvSpPr>
              <p:cNvPr id="42" name="Rectangle 507"/>
              <p:cNvSpPr/>
              <p:nvPr/>
            </p:nvSpPr>
            <p:spPr bwMode="auto">
              <a:xfrm>
                <a:off x="2667000" y="1752600"/>
                <a:ext cx="2209800" cy="38064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sz="2000" dirty="0">
                    <a:latin typeface="Times New Roman" pitchFamily="18" charset="-52"/>
                  </a:rPr>
                  <a:t>Host Memory</a:t>
                </a:r>
              </a:p>
            </p:txBody>
          </p:sp>
          <p:cxnSp>
            <p:nvCxnSpPr>
              <p:cNvPr id="43" name="Straight Connector 509"/>
              <p:cNvCxnSpPr>
                <a:cxnSpLocks noChangeShapeType="1"/>
                <a:stCxn id="40" idx="3"/>
                <a:endCxn id="41" idx="1"/>
              </p:cNvCxnSpPr>
              <p:nvPr/>
            </p:nvCxnSpPr>
            <p:spPr bwMode="auto">
              <a:xfrm>
                <a:off x="1066800" y="1943100"/>
                <a:ext cx="762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4" name="Straight Connector 511"/>
              <p:cNvCxnSpPr>
                <a:cxnSpLocks noChangeShapeType="1"/>
                <a:stCxn id="41" idx="3"/>
                <a:endCxn id="42" idx="1"/>
              </p:cNvCxnSpPr>
              <p:nvPr/>
            </p:nvCxnSpPr>
            <p:spPr bwMode="auto">
              <a:xfrm>
                <a:off x="2590800" y="1943100"/>
                <a:ext cx="762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5" name="Straight Connector 513"/>
              <p:cNvCxnSpPr>
                <a:cxnSpLocks noChangeShapeType="1"/>
                <a:stCxn id="41" idx="2"/>
              </p:cNvCxnSpPr>
              <p:nvPr/>
            </p:nvCxnSpPr>
            <p:spPr bwMode="auto">
              <a:xfrm rot="5400000">
                <a:off x="1638300" y="2362200"/>
                <a:ext cx="4572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8" name="Group 504"/>
            <p:cNvGrpSpPr>
              <a:grpSpLocks/>
            </p:cNvGrpSpPr>
            <p:nvPr/>
          </p:nvGrpSpPr>
          <p:grpSpPr bwMode="auto">
            <a:xfrm>
              <a:off x="152400" y="2590800"/>
              <a:ext cx="8840788" cy="2052638"/>
              <a:chOff x="152400" y="2590800"/>
              <a:chExt cx="8841581" cy="2051844"/>
            </a:xfrm>
          </p:grpSpPr>
          <p:grpSp>
            <p:nvGrpSpPr>
              <p:cNvPr id="19" name="Group 499"/>
              <p:cNvGrpSpPr>
                <a:grpSpLocks/>
              </p:cNvGrpSpPr>
              <p:nvPr/>
            </p:nvGrpSpPr>
            <p:grpSpPr bwMode="auto">
              <a:xfrm>
                <a:off x="152400" y="2590800"/>
                <a:ext cx="8839995" cy="2051844"/>
                <a:chOff x="152400" y="2590800"/>
                <a:chExt cx="8839995" cy="2051844"/>
              </a:xfrm>
            </p:grpSpPr>
            <p:grpSp>
              <p:nvGrpSpPr>
                <p:cNvPr id="21" name="Group 486"/>
                <p:cNvGrpSpPr>
                  <a:grpSpLocks/>
                </p:cNvGrpSpPr>
                <p:nvPr/>
              </p:nvGrpSpPr>
              <p:grpSpPr bwMode="auto">
                <a:xfrm>
                  <a:off x="152400" y="2590800"/>
                  <a:ext cx="8839995" cy="2050256"/>
                  <a:chOff x="152400" y="2590800"/>
                  <a:chExt cx="8839995" cy="2050256"/>
                </a:xfrm>
              </p:grpSpPr>
              <p:sp>
                <p:nvSpPr>
                  <p:cNvPr id="23" name="Rectangle 449"/>
                  <p:cNvSpPr/>
                  <p:nvPr/>
                </p:nvSpPr>
                <p:spPr bwMode="auto">
                  <a:xfrm>
                    <a:off x="914468" y="2590800"/>
                    <a:ext cx="1905171" cy="30468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254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sz="1400" dirty="0">
                        <a:latin typeface="Times New Roman" pitchFamily="18" charset="-52"/>
                      </a:rPr>
                      <a:t>Work Distribution</a:t>
                    </a:r>
                  </a:p>
                </p:txBody>
              </p:sp>
              <p:cxnSp>
                <p:nvCxnSpPr>
                  <p:cNvPr id="24" name="Straight Connector 452"/>
                  <p:cNvCxnSpPr>
                    <a:cxnSpLocks noChangeShapeType="1"/>
                    <a:stCxn id="23" idx="3"/>
                  </p:cNvCxnSpPr>
                  <p:nvPr/>
                </p:nvCxnSpPr>
                <p:spPr bwMode="auto">
                  <a:xfrm>
                    <a:off x="2819400" y="2743200"/>
                    <a:ext cx="6172200" cy="1588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</p:cxnSp>
              <p:cxnSp>
                <p:nvCxnSpPr>
                  <p:cNvPr id="25" name="Straight Connector 454"/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8044657" y="3690937"/>
                    <a:ext cx="1894681" cy="794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</p:cxnSp>
              <p:cxnSp>
                <p:nvCxnSpPr>
                  <p:cNvPr id="26" name="Straight Connector 456"/>
                  <p:cNvCxnSpPr>
                    <a:cxnSpLocks noChangeShapeType="1"/>
                    <a:stCxn id="23" idx="1"/>
                  </p:cNvCxnSpPr>
                  <p:nvPr/>
                </p:nvCxnSpPr>
                <p:spPr bwMode="auto">
                  <a:xfrm rot="10800000">
                    <a:off x="152400" y="2743200"/>
                    <a:ext cx="762000" cy="1588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</p:cxnSp>
              <p:cxnSp>
                <p:nvCxnSpPr>
                  <p:cNvPr id="27" name="Straight Connector 461"/>
                  <p:cNvCxnSpPr>
                    <a:cxnSpLocks noChangeShapeType="1"/>
                  </p:cNvCxnSpPr>
                  <p:nvPr/>
                </p:nvCxnSpPr>
                <p:spPr bwMode="auto">
                  <a:xfrm rot="16200000" flipH="1">
                    <a:off x="-793353" y="3690540"/>
                    <a:ext cx="1897062" cy="3969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</p:cxnSp>
              <p:cxnSp>
                <p:nvCxnSpPr>
                  <p:cNvPr id="28" name="Straight Connector 467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617526" y="2982427"/>
                    <a:ext cx="469429" cy="502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</p:cxnSp>
              <p:cxnSp>
                <p:nvCxnSpPr>
                  <p:cNvPr id="29" name="Straight Connector 471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1527572" y="3044428"/>
                    <a:ext cx="297656" cy="1588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</p:cxnSp>
              <p:cxnSp>
                <p:nvCxnSpPr>
                  <p:cNvPr id="30" name="Straight Connector 474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2366566" y="3043634"/>
                    <a:ext cx="297656" cy="1588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</p:cxnSp>
              <p:cxnSp>
                <p:nvCxnSpPr>
                  <p:cNvPr id="31" name="Straight Connector 476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3127772" y="2968228"/>
                    <a:ext cx="450056" cy="1588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</p:cxnSp>
              <p:cxnSp>
                <p:nvCxnSpPr>
                  <p:cNvPr id="32" name="Straight Connector 479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3966766" y="2967434"/>
                    <a:ext cx="450056" cy="1588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</p:cxnSp>
              <p:cxnSp>
                <p:nvCxnSpPr>
                  <p:cNvPr id="33" name="Straight Connector 480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4804966" y="2967434"/>
                    <a:ext cx="450056" cy="1588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</p:cxnSp>
              <p:cxnSp>
                <p:nvCxnSpPr>
                  <p:cNvPr id="34" name="Straight Connector 481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5643166" y="2967434"/>
                    <a:ext cx="450056" cy="1588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</p:cxnSp>
              <p:cxnSp>
                <p:nvCxnSpPr>
                  <p:cNvPr id="35" name="Straight Connector 482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6481366" y="2967434"/>
                    <a:ext cx="450056" cy="1588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</p:cxnSp>
              <p:cxnSp>
                <p:nvCxnSpPr>
                  <p:cNvPr id="36" name="Straight Connector 483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7319566" y="2967434"/>
                    <a:ext cx="450056" cy="1588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</p:cxnSp>
              <p:cxnSp>
                <p:nvCxnSpPr>
                  <p:cNvPr id="38" name="Straight Connector 484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8157766" y="2967434"/>
                    <a:ext cx="450056" cy="1588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</p:cxnSp>
            </p:grpSp>
            <p:cxnSp>
              <p:nvCxnSpPr>
                <p:cNvPr id="22" name="Straight Connector 491"/>
                <p:cNvCxnSpPr>
                  <a:cxnSpLocks noChangeShapeType="1"/>
                </p:cNvCxnSpPr>
                <p:nvPr/>
              </p:nvCxnSpPr>
              <p:spPr bwMode="auto">
                <a:xfrm>
                  <a:off x="152400" y="4641056"/>
                  <a:ext cx="304800" cy="1588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</p:grpSp>
          <p:cxnSp>
            <p:nvCxnSpPr>
              <p:cNvPr id="20" name="Straight Connector 501"/>
              <p:cNvCxnSpPr>
                <a:cxnSpLocks noChangeShapeType="1"/>
              </p:cNvCxnSpPr>
              <p:nvPr/>
            </p:nvCxnSpPr>
            <p:spPr bwMode="auto">
              <a:xfrm flipV="1">
                <a:off x="8763000" y="4636294"/>
                <a:ext cx="230981" cy="476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  <p:sp>
        <p:nvSpPr>
          <p:cNvPr id="192" name="Прямоугольник 191"/>
          <p:cNvSpPr/>
          <p:nvPr/>
        </p:nvSpPr>
        <p:spPr>
          <a:xfrm>
            <a:off x="0" y="692696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/>
              <a:t>NVIDIA history</a:t>
            </a:r>
            <a:r>
              <a:rPr lang="en-US" sz="2000" b="1" dirty="0"/>
              <a:t>: http://www.nvidia.ru/object/corporate-timeline-ru.html</a:t>
            </a:r>
            <a:endParaRPr lang="ru-RU" sz="2000" b="1" dirty="0"/>
          </a:p>
          <a:p>
            <a:r>
              <a:rPr lang="en-US" sz="2400" b="1" dirty="0"/>
              <a:t>Tesla 10 Architecture</a:t>
            </a:r>
            <a:r>
              <a:rPr lang="ru-RU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16264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Matrix Multiplication. Results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70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" y="620688"/>
            <a:ext cx="889248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dirty="0">
                <a:cs typeface="Arial"/>
              </a:rPr>
              <a:t>Sequential code: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>
                <a:cs typeface="Arial"/>
              </a:rPr>
              <a:t>CPU: Intel Core i7 58-20K 3,3 GHz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>
                <a:cs typeface="Arial"/>
              </a:rPr>
              <a:t>Dram: 16 GB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>
                <a:cs typeface="Arial"/>
              </a:rPr>
              <a:t>GPU code: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>
                <a:cs typeface="Arial"/>
              </a:rPr>
              <a:t>Name :GeForce GTX 960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>
                <a:cs typeface="Arial"/>
              </a:rPr>
              <a:t>Compute capability : 5.2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1" lang="en-US" sz="2000" i="1" dirty="0">
              <a:cs typeface="Arial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1" lang="en-US" sz="2000" i="1" dirty="0">
              <a:cs typeface="Arial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950845"/>
              </p:ext>
            </p:extLst>
          </p:nvPr>
        </p:nvGraphicFramePr>
        <p:xfrm>
          <a:off x="611560" y="2924944"/>
          <a:ext cx="7344816" cy="30279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708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6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Execution</a:t>
                      </a:r>
                      <a:r>
                        <a:rPr lang="en-US" baseline="0" dirty="0"/>
                        <a:t> Time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Rate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sz="1800" dirty="0">
                          <a:cs typeface="Arial"/>
                        </a:rPr>
                        <a:t>Sequential code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69773,2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-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Global Memory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3230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21,6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Shared Memory 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3151,4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22,14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Shared Memory 2/3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b="0" i="0" u="none" strike="noStrik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ru-RU" sz="1800" b="0" i="0" u="none" strike="noStrik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42,5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Shared Memory 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1421,5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49,1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Shared Memory 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1258,8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55,4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CUBLAS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292" name="Picture 4" descr="Картинки по запросу смайлы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838" y="5229200"/>
            <a:ext cx="716643" cy="83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558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Just one “but”…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71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" y="620688"/>
            <a:ext cx="889248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dirty="0">
                <a:cs typeface="Arial"/>
              </a:rPr>
              <a:t>Sequential code: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>
                <a:cs typeface="Arial"/>
              </a:rPr>
              <a:t>CPU: Intel Core i7 58-20K 3,3 GHz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>
                <a:cs typeface="Arial"/>
              </a:rPr>
              <a:t>Dram: 16 GB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>
                <a:cs typeface="Arial"/>
              </a:rPr>
              <a:t>GPU code: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>
                <a:cs typeface="Arial"/>
              </a:rPr>
              <a:t>Name :GeForce GTX 960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sz="2000" i="1" dirty="0">
                <a:cs typeface="Arial"/>
              </a:rPr>
              <a:t>Compute capability : 5.2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1" lang="en-US" sz="2000" i="1" dirty="0">
              <a:cs typeface="Arial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1" lang="en-US" sz="2000" i="1" dirty="0">
              <a:cs typeface="Arial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5959"/>
              </p:ext>
            </p:extLst>
          </p:nvPr>
        </p:nvGraphicFramePr>
        <p:xfrm>
          <a:off x="251519" y="2780928"/>
          <a:ext cx="8640964" cy="35102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85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15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2100">
                  <a:extLst>
                    <a:ext uri="{9D8B030D-6E8A-4147-A177-3AD203B41FA5}">
                      <a16:colId xmlns:a16="http://schemas.microsoft.com/office/drawing/2014/main" val="3244206027"/>
                    </a:ext>
                  </a:extLst>
                </a:gridCol>
                <a:gridCol w="1475278">
                  <a:extLst>
                    <a:ext uri="{9D8B030D-6E8A-4147-A177-3AD203B41FA5}">
                      <a16:colId xmlns:a16="http://schemas.microsoft.com/office/drawing/2014/main" val="1758234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Execution</a:t>
                      </a:r>
                      <a:r>
                        <a:rPr lang="en-US" baseline="0" dirty="0"/>
                        <a:t> Time (Debug)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Rate (Debug)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Execution</a:t>
                      </a:r>
                      <a:r>
                        <a:rPr lang="en-US" baseline="0" dirty="0"/>
                        <a:t> Time (Release)</a:t>
                      </a:r>
                      <a:endParaRPr lang="ru-RU" dirty="0"/>
                    </a:p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Rate (Release)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sz="1800" dirty="0">
                          <a:cs typeface="Arial"/>
                        </a:rPr>
                        <a:t>Sequential code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69773,2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35665,4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Global Memory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3230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21,6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188,2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189,5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Shared Memory 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3151,4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22,14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199,2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Shared Memory 2/3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u="none" strike="noStrik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b="0" i="0" u="none" strike="noStrik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ru-RU" sz="1800" b="0" i="0" u="none" strike="noStrik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42,5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80,7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Shared Memory 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1421,5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49,1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45,7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780,4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Shared Memory 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1258,8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55,4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37,3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956,2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CUBLAS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187,4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190,3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FDF0AE-FE93-4B0E-A927-EBEC9DBD98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1251"/>
          <a:stretch/>
        </p:blipFill>
        <p:spPr>
          <a:xfrm>
            <a:off x="4543927" y="620688"/>
            <a:ext cx="3240360" cy="191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69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3 Ways to Accelerate Applications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72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10" name="Rounded Rectangle 5"/>
          <p:cNvSpPr/>
          <p:nvPr/>
        </p:nvSpPr>
        <p:spPr>
          <a:xfrm>
            <a:off x="611560" y="1124744"/>
            <a:ext cx="7823200" cy="925512"/>
          </a:xfrm>
          <a:prstGeom prst="roundRect">
            <a:avLst/>
          </a:prstGeom>
          <a:gradFill>
            <a:gsLst>
              <a:gs pos="0">
                <a:schemeClr val="bg1">
                  <a:lumMod val="75000"/>
                  <a:lumOff val="25000"/>
                  <a:shade val="30000"/>
                  <a:satMod val="115000"/>
                  <a:alpha val="36000"/>
                </a:schemeClr>
              </a:gs>
              <a:gs pos="0">
                <a:schemeClr val="bg1">
                  <a:lumMod val="75000"/>
                  <a:lumOff val="25000"/>
                  <a:shade val="100000"/>
                  <a:satMod val="115000"/>
                </a:schemeClr>
              </a:gs>
            </a:gsLst>
            <a:lin ang="18900000" scaled="1"/>
          </a:gradFill>
          <a:ln w="381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</a:p>
        </p:txBody>
      </p:sp>
      <p:sp>
        <p:nvSpPr>
          <p:cNvPr id="11" name="Rounded Rectangle 2"/>
          <p:cNvSpPr/>
          <p:nvPr/>
        </p:nvSpPr>
        <p:spPr>
          <a:xfrm>
            <a:off x="611560" y="2336006"/>
            <a:ext cx="2312987" cy="1851026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Libraries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809997" y="4429238"/>
            <a:ext cx="19161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rebuchet MS" pitchFamily="34" charset="0"/>
              </a:rPr>
              <a:t>“Drop-in” Acceleration</a:t>
            </a:r>
          </a:p>
        </p:txBody>
      </p:sp>
      <p:sp>
        <p:nvSpPr>
          <p:cNvPr id="13" name="Rounded Rectangle 4"/>
          <p:cNvSpPr/>
          <p:nvPr/>
        </p:nvSpPr>
        <p:spPr>
          <a:xfrm>
            <a:off x="5753811" y="2297906"/>
            <a:ext cx="2778629" cy="1851026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Languages</a:t>
            </a:r>
          </a:p>
        </p:txBody>
      </p:sp>
      <p:sp>
        <p:nvSpPr>
          <p:cNvPr id="14" name="Rounded Rectangle 3"/>
          <p:cNvSpPr/>
          <p:nvPr/>
        </p:nvSpPr>
        <p:spPr>
          <a:xfrm>
            <a:off x="3144985" y="2336006"/>
            <a:ext cx="2362200" cy="1851026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bg2">
                  <a:lumMod val="50000"/>
                  <a:alpha val="0"/>
                </a:schemeClr>
              </a:gs>
            </a:gsLst>
            <a:lin ang="5400000" scaled="0"/>
          </a:gradFill>
          <a:ln w="381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OpenACC Directives</a:t>
            </a: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2917974" y="4429238"/>
            <a:ext cx="28162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rebuchet MS" pitchFamily="34" charset="0"/>
              </a:rPr>
              <a:t>Easily Accelerate Applications</a:t>
            </a:r>
            <a:endParaRPr lang="en-US" sz="2200" dirty="0">
              <a:solidFill>
                <a:schemeClr val="tx1">
                  <a:lumMod val="7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5753811" y="4429238"/>
            <a:ext cx="2690813" cy="70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>
            <a:spAutoFit/>
          </a:bodyPr>
          <a:lstStyle/>
          <a:p>
            <a:pPr algn="ctr"/>
            <a:r>
              <a:rPr lang="en-US" sz="2000" dirty="0">
                <a:latin typeface="Trebuchet MS" pitchFamily="34" charset="0"/>
              </a:rPr>
              <a:t>Maximum</a:t>
            </a:r>
            <a:br>
              <a:rPr lang="en-US" sz="2000" dirty="0">
                <a:latin typeface="Trebuchet MS" pitchFamily="34" charset="0"/>
              </a:rPr>
            </a:br>
            <a:r>
              <a:rPr lang="en-US" sz="2000" dirty="0">
                <a:latin typeface="Trebuchet MS" pitchFamily="34" charset="0"/>
              </a:rPr>
              <a:t>Flexibility</a:t>
            </a:r>
          </a:p>
        </p:txBody>
      </p:sp>
    </p:spTree>
    <p:extLst>
      <p:ext uri="{BB962C8B-B14F-4D97-AF65-F5344CB8AC3E}">
        <p14:creationId xmlns:p14="http://schemas.microsoft.com/office/powerpoint/2010/main" val="563314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OpenACC</a:t>
            </a:r>
            <a:r>
              <a:rPr lang="en-US" dirty="0">
                <a:solidFill>
                  <a:srgbClr val="FFFFFF"/>
                </a:solidFill>
              </a:rPr>
              <a:t> Directives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73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1520" y="2515898"/>
            <a:ext cx="3095740" cy="246220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Program myscience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... serial code ...</a:t>
            </a:r>
          </a:p>
          <a:p>
            <a:r>
              <a:rPr lang="en-US" sz="1400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!$</a:t>
            </a:r>
            <a:r>
              <a:rPr lang="en-US" sz="1400" b="1" dirty="0" err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acc</a:t>
            </a:r>
            <a:r>
              <a:rPr lang="en-US" sz="1400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kernels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do k = 1,n1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    do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= 1,n2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      ... parallel code ...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   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enddo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 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enddo</a:t>
            </a:r>
            <a:br>
              <a:rPr lang="en-US" sz="1400" b="1" dirty="0"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!$</a:t>
            </a:r>
            <a:r>
              <a:rPr lang="en-US" sz="1400" b="1" dirty="0" err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acc</a:t>
            </a:r>
            <a:r>
              <a:rPr lang="en-US" sz="1400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end kernels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...</a:t>
            </a:r>
            <a:br>
              <a:rPr lang="en-US" sz="1400" b="1" dirty="0"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latin typeface="Courier New" pitchFamily="49" charset="0"/>
                <a:cs typeface="Courier New" pitchFamily="49" charset="0"/>
              </a:rPr>
              <a:t>End Program myscience</a:t>
            </a:r>
          </a:p>
        </p:txBody>
      </p:sp>
      <p:grpSp>
        <p:nvGrpSpPr>
          <p:cNvPr id="18" name="Group 416"/>
          <p:cNvGrpSpPr/>
          <p:nvPr/>
        </p:nvGrpSpPr>
        <p:grpSpPr>
          <a:xfrm>
            <a:off x="617450" y="949250"/>
            <a:ext cx="841591" cy="777679"/>
            <a:chOff x="815716" y="1941689"/>
            <a:chExt cx="1009909" cy="699911"/>
          </a:xfrm>
        </p:grpSpPr>
        <p:sp>
          <p:nvSpPr>
            <p:cNvPr id="19" name="Rectangle 425"/>
            <p:cNvSpPr/>
            <p:nvPr/>
          </p:nvSpPr>
          <p:spPr bwMode="auto">
            <a:xfrm>
              <a:off x="815716" y="1941689"/>
              <a:ext cx="1009909" cy="699911"/>
            </a:xfrm>
            <a:prstGeom prst="rect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4763" algn="ctr" defTabSz="914364">
                <a:buSzPct val="180000"/>
                <a:tabLst>
                  <a:tab pos="3714601" algn="l"/>
                </a:tabLst>
              </a:pPr>
              <a:endParaRPr lang="en-US" b="1">
                <a:latin typeface="Arial" pitchFamily="34" charset="0"/>
              </a:endParaRPr>
            </a:p>
          </p:txBody>
        </p:sp>
        <p:sp>
          <p:nvSpPr>
            <p:cNvPr id="20" name="Rectangle 426"/>
            <p:cNvSpPr/>
            <p:nvPr/>
          </p:nvSpPr>
          <p:spPr bwMode="auto">
            <a:xfrm>
              <a:off x="851253" y="1980494"/>
              <a:ext cx="304800" cy="304800"/>
            </a:xfrm>
            <a:prstGeom prst="rect">
              <a:avLst/>
            </a:prstGeom>
            <a:solidFill>
              <a:srgbClr val="1577B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4763" algn="ctr" defTabSz="914364">
                <a:buSzPct val="180000"/>
                <a:tabLst>
                  <a:tab pos="3714601" algn="l"/>
                </a:tabLst>
              </a:pPr>
              <a:endParaRPr lang="en-US" b="1">
                <a:latin typeface="Arial" pitchFamily="34" charset="0"/>
              </a:endParaRPr>
            </a:p>
          </p:txBody>
        </p:sp>
        <p:sp>
          <p:nvSpPr>
            <p:cNvPr id="21" name="Rectangle 427"/>
            <p:cNvSpPr/>
            <p:nvPr/>
          </p:nvSpPr>
          <p:spPr bwMode="auto">
            <a:xfrm>
              <a:off x="851253" y="2302049"/>
              <a:ext cx="304800" cy="304800"/>
            </a:xfrm>
            <a:prstGeom prst="rect">
              <a:avLst/>
            </a:prstGeom>
            <a:solidFill>
              <a:srgbClr val="1577B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4763" algn="ctr" defTabSz="914364">
                <a:buSzPct val="180000"/>
                <a:tabLst>
                  <a:tab pos="3714601" algn="l"/>
                </a:tabLst>
              </a:pPr>
              <a:endParaRPr lang="en-US" b="1">
                <a:latin typeface="Arial" pitchFamily="34" charset="0"/>
              </a:endParaRPr>
            </a:p>
          </p:txBody>
        </p:sp>
        <p:sp>
          <p:nvSpPr>
            <p:cNvPr id="22" name="Rectangle 428"/>
            <p:cNvSpPr/>
            <p:nvPr/>
          </p:nvSpPr>
          <p:spPr bwMode="auto">
            <a:xfrm>
              <a:off x="1168753" y="1980494"/>
              <a:ext cx="304800" cy="304800"/>
            </a:xfrm>
            <a:prstGeom prst="rect">
              <a:avLst/>
            </a:prstGeom>
            <a:solidFill>
              <a:srgbClr val="1577B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4763" algn="ctr" defTabSz="914364">
                <a:buSzPct val="180000"/>
                <a:tabLst>
                  <a:tab pos="3714601" algn="l"/>
                </a:tabLst>
              </a:pPr>
              <a:endParaRPr lang="en-US" b="1">
                <a:latin typeface="Arial" pitchFamily="34" charset="0"/>
              </a:endParaRPr>
            </a:p>
          </p:txBody>
        </p:sp>
        <p:sp>
          <p:nvSpPr>
            <p:cNvPr id="23" name="Rectangle 429"/>
            <p:cNvSpPr/>
            <p:nvPr/>
          </p:nvSpPr>
          <p:spPr bwMode="auto">
            <a:xfrm>
              <a:off x="1168753" y="2302049"/>
              <a:ext cx="304800" cy="304800"/>
            </a:xfrm>
            <a:prstGeom prst="rect">
              <a:avLst/>
            </a:prstGeom>
            <a:solidFill>
              <a:srgbClr val="1577B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4763" algn="ctr" defTabSz="914364">
                <a:buSzPct val="180000"/>
                <a:tabLst>
                  <a:tab pos="3714601" algn="l"/>
                </a:tabLst>
              </a:pPr>
              <a:endParaRPr lang="en-US" b="1">
                <a:latin typeface="Arial" pitchFamily="34" charset="0"/>
              </a:endParaRPr>
            </a:p>
          </p:txBody>
        </p:sp>
        <p:sp>
          <p:nvSpPr>
            <p:cNvPr id="24" name="Rectangle 430"/>
            <p:cNvSpPr/>
            <p:nvPr/>
          </p:nvSpPr>
          <p:spPr bwMode="auto">
            <a:xfrm>
              <a:off x="1479903" y="1980494"/>
              <a:ext cx="304800" cy="304800"/>
            </a:xfrm>
            <a:prstGeom prst="rect">
              <a:avLst/>
            </a:prstGeom>
            <a:solidFill>
              <a:srgbClr val="1577B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4763" algn="ctr" defTabSz="914364">
                <a:buSzPct val="180000"/>
                <a:tabLst>
                  <a:tab pos="3714601" algn="l"/>
                </a:tabLst>
              </a:pPr>
              <a:endParaRPr lang="en-US" b="1">
                <a:latin typeface="Arial" pitchFamily="34" charset="0"/>
              </a:endParaRPr>
            </a:p>
          </p:txBody>
        </p:sp>
        <p:sp>
          <p:nvSpPr>
            <p:cNvPr id="25" name="Rectangle 431"/>
            <p:cNvSpPr/>
            <p:nvPr/>
          </p:nvSpPr>
          <p:spPr bwMode="auto">
            <a:xfrm>
              <a:off x="1479903" y="2302049"/>
              <a:ext cx="304800" cy="304800"/>
            </a:xfrm>
            <a:prstGeom prst="rect">
              <a:avLst/>
            </a:prstGeom>
            <a:solidFill>
              <a:srgbClr val="1577B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4763" algn="ctr" defTabSz="914364">
                <a:buSzPct val="180000"/>
                <a:tabLst>
                  <a:tab pos="3714601" algn="l"/>
                </a:tabLst>
              </a:pPr>
              <a:endParaRPr lang="en-US" b="1">
                <a:latin typeface="Arial" pitchFamily="34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33180" y="610581"/>
            <a:ext cx="615866" cy="33855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sz="1600" b="1" dirty="0"/>
              <a:t>CPU</a:t>
            </a:r>
          </a:p>
        </p:txBody>
      </p:sp>
      <p:grpSp>
        <p:nvGrpSpPr>
          <p:cNvPr id="27" name="Group 1306"/>
          <p:cNvGrpSpPr>
            <a:grpSpLocks/>
          </p:cNvGrpSpPr>
          <p:nvPr/>
        </p:nvGrpSpPr>
        <p:grpSpPr bwMode="auto">
          <a:xfrm rot="16200000">
            <a:off x="1941969" y="1044954"/>
            <a:ext cx="1115902" cy="934970"/>
            <a:chOff x="588497" y="1591580"/>
            <a:chExt cx="2208463" cy="2349804"/>
          </a:xfrm>
          <a:effectLst/>
        </p:grpSpPr>
        <p:pic>
          <p:nvPicPr>
            <p:cNvPr id="28" name="Picture 627" descr="Thinner_block_chip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497" y="1591580"/>
              <a:ext cx="2208463" cy="2349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1305"/>
            <p:cNvGrpSpPr/>
            <p:nvPr/>
          </p:nvGrpSpPr>
          <p:grpSpPr>
            <a:xfrm>
              <a:off x="707286" y="1693789"/>
              <a:ext cx="1969371" cy="2134126"/>
              <a:chOff x="707286" y="1693789"/>
              <a:chExt cx="1969371" cy="2134126"/>
            </a:xfrm>
            <a:gradFill>
              <a:gsLst>
                <a:gs pos="0">
                  <a:srgbClr val="69E515"/>
                </a:gs>
                <a:gs pos="68000">
                  <a:srgbClr val="3A761C"/>
                </a:gs>
                <a:gs pos="100000">
                  <a:srgbClr val="388A22"/>
                </a:gs>
              </a:gsLst>
              <a:lin ang="5400000" scaled="1"/>
            </a:gradFill>
          </p:grpSpPr>
          <p:grpSp>
            <p:nvGrpSpPr>
              <p:cNvPr id="30" name="Group 1043"/>
              <p:cNvGrpSpPr/>
              <p:nvPr/>
            </p:nvGrpSpPr>
            <p:grpSpPr>
              <a:xfrm>
                <a:off x="707286" y="1693789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92" name="Rounded Rectangle 355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93" name="Rounded Rectangle 356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94" name="Rounded Rectangle 357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95" name="Rounded Rectangle 358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96" name="Rounded Rectangle 359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97" name="Rounded Rectangle 360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98" name="Rounded Rectangle 361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99" name="Rounded Rectangle 362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1" name="Group 1044"/>
              <p:cNvGrpSpPr/>
              <p:nvPr/>
            </p:nvGrpSpPr>
            <p:grpSpPr>
              <a:xfrm>
                <a:off x="707286" y="1838820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84" name="Rounded Rectangle 347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5" name="Rounded Rectangle 348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6" name="Rounded Rectangle 349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7" name="Rounded Rectangle 350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8" name="Rounded Rectangle 351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9" name="Rounded Rectangle 352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90" name="Rounded Rectangle 353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91" name="Rounded Rectangle 354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2" name="Group 1053"/>
              <p:cNvGrpSpPr/>
              <p:nvPr/>
            </p:nvGrpSpPr>
            <p:grpSpPr>
              <a:xfrm>
                <a:off x="707286" y="1983851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76" name="Rounded Rectangle 339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7" name="Rounded Rectangle 340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8" name="Rounded Rectangle 341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9" name="Rounded Rectangle 342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0" name="Rounded Rectangle 343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1" name="Rounded Rectangle 344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2" name="Rounded Rectangle 345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3" name="Rounded Rectangle 346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3" name="Group 1062"/>
              <p:cNvGrpSpPr/>
              <p:nvPr/>
            </p:nvGrpSpPr>
            <p:grpSpPr>
              <a:xfrm>
                <a:off x="707286" y="2128882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68" name="Rounded Rectangle 331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9" name="Rounded Rectangle 332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0" name="Rounded Rectangle 333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1" name="Rounded Rectangle 334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2" name="Rounded Rectangle 335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3" name="Rounded Rectangle 336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4" name="Rounded Rectangle 337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5" name="Rounded Rectangle 338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4" name="Group 1071"/>
              <p:cNvGrpSpPr/>
              <p:nvPr/>
            </p:nvGrpSpPr>
            <p:grpSpPr>
              <a:xfrm>
                <a:off x="707286" y="2273913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60" name="Rounded Rectangle 323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1" name="Rounded Rectangle 324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2" name="Rounded Rectangle 325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3" name="Rounded Rectangle 326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4" name="Rounded Rectangle 327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5" name="Rounded Rectangle 328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6" name="Rounded Rectangle 329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7" name="Rounded Rectangle 330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5" name="Group 1080"/>
              <p:cNvGrpSpPr/>
              <p:nvPr/>
            </p:nvGrpSpPr>
            <p:grpSpPr>
              <a:xfrm>
                <a:off x="707286" y="2418944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52" name="Rounded Rectangle 315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3" name="Rounded Rectangle 316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4" name="Rounded Rectangle 317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5" name="Rounded Rectangle 318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6" name="Rounded Rectangle 319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7" name="Rounded Rectangle 320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8" name="Rounded Rectangle 321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9" name="Rounded Rectangle 322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6" name="Group 1089"/>
              <p:cNvGrpSpPr/>
              <p:nvPr/>
            </p:nvGrpSpPr>
            <p:grpSpPr>
              <a:xfrm>
                <a:off x="707286" y="2563975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44" name="Rounded Rectangle 307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5" name="Rounded Rectangle 308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6" name="Rounded Rectangle 309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7" name="Rounded Rectangle 310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8" name="Rounded Rectangle 311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9" name="Rounded Rectangle 312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0" name="Rounded Rectangle 313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1" name="Rounded Rectangle 314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7" name="Group 1098"/>
              <p:cNvGrpSpPr/>
              <p:nvPr/>
            </p:nvGrpSpPr>
            <p:grpSpPr>
              <a:xfrm>
                <a:off x="707286" y="2709006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36" name="Rounded Rectangle 299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7" name="Rounded Rectangle 300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8" name="Rounded Rectangle 301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9" name="Rounded Rectangle 302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0" name="Rounded Rectangle 303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1" name="Rounded Rectangle 304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2" name="Rounded Rectangle 305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3" name="Rounded Rectangle 306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8" name="Group 1107"/>
              <p:cNvGrpSpPr/>
              <p:nvPr/>
            </p:nvGrpSpPr>
            <p:grpSpPr>
              <a:xfrm>
                <a:off x="707286" y="2854037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28" name="Rounded Rectangle 291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9" name="Rounded Rectangle 292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0" name="Rounded Rectangle 293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1" name="Rounded Rectangle 294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2" name="Rounded Rectangle 295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3" name="Rounded Rectangle 296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4" name="Rounded Rectangle 297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5" name="Rounded Rectangle 298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9" name="Group 1116"/>
              <p:cNvGrpSpPr/>
              <p:nvPr/>
            </p:nvGrpSpPr>
            <p:grpSpPr>
              <a:xfrm>
                <a:off x="707286" y="2999068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20" name="Rounded Rectangle 283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1" name="Rounded Rectangle 284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2" name="Rounded Rectangle 285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3" name="Rounded Rectangle 286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4" name="Rounded Rectangle 287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5" name="Rounded Rectangle 288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6" name="Rounded Rectangle 289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7" name="Rounded Rectangle 290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0" name="Group 1125"/>
              <p:cNvGrpSpPr/>
              <p:nvPr/>
            </p:nvGrpSpPr>
            <p:grpSpPr>
              <a:xfrm>
                <a:off x="707286" y="3144099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12" name="Rounded Rectangle 275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3" name="Rounded Rectangle 276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4" name="Rounded Rectangle 277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5" name="Rounded Rectangle 278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6" name="Rounded Rectangle 279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7" name="Rounded Rectangle 280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8" name="Rounded Rectangle 281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9" name="Rounded Rectangle 282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1" name="Group 1134"/>
              <p:cNvGrpSpPr/>
              <p:nvPr/>
            </p:nvGrpSpPr>
            <p:grpSpPr>
              <a:xfrm>
                <a:off x="707286" y="3289130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04" name="Rounded Rectangle 267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5" name="Rounded Rectangle 268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6" name="Rounded Rectangle 269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7" name="Rounded Rectangle 270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8" name="Rounded Rectangle 271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9" name="Rounded Rectangle 272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0" name="Rounded Rectangle 273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1" name="Rounded Rectangle 274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2" name="Group 1143"/>
              <p:cNvGrpSpPr/>
              <p:nvPr/>
            </p:nvGrpSpPr>
            <p:grpSpPr>
              <a:xfrm>
                <a:off x="707286" y="3434161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96" name="Rounded Rectangle 259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7" name="Rounded Rectangle 260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8" name="Rounded Rectangle 261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9" name="Rounded Rectangle 262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0" name="Rounded Rectangle 263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1" name="Rounded Rectangle 264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2" name="Rounded Rectangle 265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3" name="Rounded Rectangle 266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3" name="Group 1152"/>
              <p:cNvGrpSpPr/>
              <p:nvPr/>
            </p:nvGrpSpPr>
            <p:grpSpPr>
              <a:xfrm>
                <a:off x="707286" y="3579192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88" name="Rounded Rectangle 251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9" name="Rounded Rectangle 252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0" name="Rounded Rectangle 253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1" name="Rounded Rectangle 254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2" name="Rounded Rectangle 255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3" name="Rounded Rectangle 256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4" name="Rounded Rectangle 257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5" name="Rounded Rectangle 258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4" name="Group 1161"/>
              <p:cNvGrpSpPr/>
              <p:nvPr/>
            </p:nvGrpSpPr>
            <p:grpSpPr>
              <a:xfrm>
                <a:off x="707286" y="3724226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80" name="Rounded Rectangle 243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1" name="Rounded Rectangle 244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2" name="Rounded Rectangle 245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3" name="Rounded Rectangle 246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4" name="Rounded Rectangle 247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5" name="Rounded Rectangle 248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6" name="Rounded Rectangle 249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7" name="Rounded Rectangle 250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5" name="Group 1170"/>
              <p:cNvGrpSpPr/>
              <p:nvPr/>
            </p:nvGrpSpPr>
            <p:grpSpPr>
              <a:xfrm>
                <a:off x="1736968" y="1693789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72" name="Rounded Rectangle 235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3" name="Rounded Rectangle 236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4" name="Rounded Rectangle 237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5" name="Rounded Rectangle 238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6" name="Rounded Rectangle 239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7" name="Rounded Rectangle 240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8" name="Rounded Rectangle 241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9" name="Rounded Rectangle 242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6" name="Group 1179"/>
              <p:cNvGrpSpPr/>
              <p:nvPr/>
            </p:nvGrpSpPr>
            <p:grpSpPr>
              <a:xfrm>
                <a:off x="1736968" y="1838820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64" name="Rounded Rectangle 227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5" name="Rounded Rectangle 228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6" name="Rounded Rectangle 229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7" name="Rounded Rectangle 230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8" name="Rounded Rectangle 231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9" name="Rounded Rectangle 232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0" name="Rounded Rectangle 233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1" name="Rounded Rectangle 234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7" name="Group 1188"/>
              <p:cNvGrpSpPr/>
              <p:nvPr/>
            </p:nvGrpSpPr>
            <p:grpSpPr>
              <a:xfrm>
                <a:off x="1736968" y="1983851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56" name="Rounded Rectangle 219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7" name="Rounded Rectangle 220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8" name="Rounded Rectangle 221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9" name="Rounded Rectangle 222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0" name="Rounded Rectangle 223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1" name="Rounded Rectangle 224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2" name="Rounded Rectangle 225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3" name="Rounded Rectangle 226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8" name="Group 1197"/>
              <p:cNvGrpSpPr/>
              <p:nvPr/>
            </p:nvGrpSpPr>
            <p:grpSpPr>
              <a:xfrm>
                <a:off x="1736968" y="2128882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48" name="Rounded Rectangle 211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9" name="Rounded Rectangle 212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0" name="Rounded Rectangle 213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1" name="Rounded Rectangle 214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2" name="Rounded Rectangle 215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3" name="Rounded Rectangle 216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4" name="Rounded Rectangle 217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5" name="Rounded Rectangle 218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9" name="Group 1206"/>
              <p:cNvGrpSpPr/>
              <p:nvPr/>
            </p:nvGrpSpPr>
            <p:grpSpPr>
              <a:xfrm>
                <a:off x="1736968" y="2273913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40" name="Rounded Rectangle 203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1" name="Rounded Rectangle 204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2" name="Rounded Rectangle 205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3" name="Rounded Rectangle 206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4" name="Rounded Rectangle 207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5" name="Rounded Rectangle 208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6" name="Rounded Rectangle 209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7" name="Rounded Rectangle 210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50" name="Group 1215"/>
              <p:cNvGrpSpPr/>
              <p:nvPr/>
            </p:nvGrpSpPr>
            <p:grpSpPr>
              <a:xfrm>
                <a:off x="1736968" y="2418944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32" name="Rounded Rectangle 195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3" name="Rounded Rectangle 196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4" name="Rounded Rectangle 197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5" name="Rounded Rectangle 198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6" name="Rounded Rectangle 199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7" name="Rounded Rectangle 200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8" name="Rounded Rectangle 201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9" name="Rounded Rectangle 202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51" name="Group 1224"/>
              <p:cNvGrpSpPr/>
              <p:nvPr/>
            </p:nvGrpSpPr>
            <p:grpSpPr>
              <a:xfrm>
                <a:off x="1736968" y="2563975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24" name="Rounded Rectangle 187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5" name="Rounded Rectangle 188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6" name="Rounded Rectangle 189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7" name="Rounded Rectangle 190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8" name="Rounded Rectangle 191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9" name="Rounded Rectangle 192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0" name="Rounded Rectangle 193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1" name="Rounded Rectangle 194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52" name="Group 1233"/>
              <p:cNvGrpSpPr/>
              <p:nvPr/>
            </p:nvGrpSpPr>
            <p:grpSpPr>
              <a:xfrm>
                <a:off x="1736968" y="2709006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16" name="Rounded Rectangle 179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7" name="Rounded Rectangle 180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8" name="Rounded Rectangle 181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9" name="Rounded Rectangle 182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0" name="Rounded Rectangle 183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1" name="Rounded Rectangle 184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2" name="Rounded Rectangle 185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3" name="Rounded Rectangle 186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53" name="Group 1242"/>
              <p:cNvGrpSpPr/>
              <p:nvPr/>
            </p:nvGrpSpPr>
            <p:grpSpPr>
              <a:xfrm>
                <a:off x="1736968" y="2854037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08" name="Rounded Rectangle 171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9" name="Rounded Rectangle 172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0" name="Rounded Rectangle 173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1" name="Rounded Rectangle 174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2" name="Rounded Rectangle 175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3" name="Rounded Rectangle 176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4" name="Rounded Rectangle 177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5" name="Rounded Rectangle 178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54" name="Group 1251"/>
              <p:cNvGrpSpPr/>
              <p:nvPr/>
            </p:nvGrpSpPr>
            <p:grpSpPr>
              <a:xfrm>
                <a:off x="1736968" y="2999068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00" name="Rounded Rectangle 163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1" name="Rounded Rectangle 164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2" name="Rounded Rectangle 165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3" name="Rounded Rectangle 166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4" name="Rounded Rectangle 167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5" name="Rounded Rectangle 168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6" name="Rounded Rectangle 169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7" name="Rounded Rectangle 170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55" name="Group 1260"/>
              <p:cNvGrpSpPr/>
              <p:nvPr/>
            </p:nvGrpSpPr>
            <p:grpSpPr>
              <a:xfrm>
                <a:off x="1736968" y="3144099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92" name="Rounded Rectangle 155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3" name="Rounded Rectangle 156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4" name="Rounded Rectangle 157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5" name="Rounded Rectangle 158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6" name="Rounded Rectangle 159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7" name="Rounded Rectangle 160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8" name="Rounded Rectangle 161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9" name="Rounded Rectangle 162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56" name="Group 1269"/>
              <p:cNvGrpSpPr/>
              <p:nvPr/>
            </p:nvGrpSpPr>
            <p:grpSpPr>
              <a:xfrm>
                <a:off x="1736968" y="3289130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84" name="Rounded Rectangle 147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5" name="Rounded Rectangle 148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6" name="Rounded Rectangle 149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7" name="Rounded Rectangle 150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8" name="Rounded Rectangle 151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9" name="Rounded Rectangle 152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0" name="Rounded Rectangle 153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1" name="Rounded Rectangle 154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57" name="Group 1278"/>
              <p:cNvGrpSpPr/>
              <p:nvPr/>
            </p:nvGrpSpPr>
            <p:grpSpPr>
              <a:xfrm>
                <a:off x="1736968" y="3434161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76" name="Rounded Rectangle 139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7" name="Rounded Rectangle 140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8" name="Rounded Rectangle 141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9" name="Rounded Rectangle 142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0" name="Rounded Rectangle 143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1" name="Rounded Rectangle 144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2" name="Rounded Rectangle 145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3" name="Rounded Rectangle 146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58" name="Group 1287"/>
              <p:cNvGrpSpPr/>
              <p:nvPr/>
            </p:nvGrpSpPr>
            <p:grpSpPr>
              <a:xfrm>
                <a:off x="1736968" y="3579192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68" name="Rounded Rectangle 131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9" name="Rounded Rectangle 132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0" name="Rounded Rectangle 133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1" name="Rounded Rectangle 134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2" name="Rounded Rectangle 135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3" name="Rounded Rectangle 136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4" name="Rounded Rectangle 137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5" name="Rounded Rectangle 138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59" name="Group 1296"/>
              <p:cNvGrpSpPr/>
              <p:nvPr/>
            </p:nvGrpSpPr>
            <p:grpSpPr>
              <a:xfrm>
                <a:off x="1736968" y="3724226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60" name="Rounded Rectangle 123"/>
                <p:cNvSpPr/>
                <p:nvPr/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1" name="Rounded Rectangle 124"/>
                <p:cNvSpPr/>
                <p:nvPr/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2" name="Rounded Rectangle 125"/>
                <p:cNvSpPr/>
                <p:nvPr/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3" name="Rounded Rectangle 126"/>
                <p:cNvSpPr/>
                <p:nvPr/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4" name="Rounded Rectangle 127"/>
                <p:cNvSpPr/>
                <p:nvPr/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5" name="Rounded Rectangle 128"/>
                <p:cNvSpPr/>
                <p:nvPr/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6" name="Rounded Rectangle 129"/>
                <p:cNvSpPr/>
                <p:nvPr/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7" name="Rounded Rectangle 130"/>
                <p:cNvSpPr/>
                <p:nvPr/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</p:grpSp>
      </p:grpSp>
      <p:sp>
        <p:nvSpPr>
          <p:cNvPr id="300" name="TextBox 299"/>
          <p:cNvSpPr txBox="1"/>
          <p:nvPr/>
        </p:nvSpPr>
        <p:spPr>
          <a:xfrm>
            <a:off x="2189634" y="616850"/>
            <a:ext cx="628690" cy="33855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sz="1600" b="1" dirty="0"/>
              <a:t>GPU</a:t>
            </a:r>
          </a:p>
        </p:txBody>
      </p:sp>
      <p:grpSp>
        <p:nvGrpSpPr>
          <p:cNvPr id="301" name="Group 493"/>
          <p:cNvGrpSpPr/>
          <p:nvPr/>
        </p:nvGrpSpPr>
        <p:grpSpPr>
          <a:xfrm>
            <a:off x="2509204" y="2040442"/>
            <a:ext cx="458201" cy="512062"/>
            <a:chOff x="5802489" y="2978150"/>
            <a:chExt cx="648359" cy="250473"/>
          </a:xfrm>
        </p:grpSpPr>
        <p:cxnSp>
          <p:nvCxnSpPr>
            <p:cNvPr id="302" name="Straight Arrow Connector 494"/>
            <p:cNvCxnSpPr/>
            <p:nvPr/>
          </p:nvCxnSpPr>
          <p:spPr bwMode="auto">
            <a:xfrm flipV="1">
              <a:off x="5802489" y="2978150"/>
              <a:ext cx="34043" cy="250472"/>
            </a:xfrm>
            <a:prstGeom prst="straightConnector1">
              <a:avLst/>
            </a:prstGeom>
            <a:solidFill>
              <a:srgbClr val="6666FF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</p:cxnSp>
        <p:cxnSp>
          <p:nvCxnSpPr>
            <p:cNvPr id="303" name="Straight Arrow Connector 495"/>
            <p:cNvCxnSpPr/>
            <p:nvPr/>
          </p:nvCxnSpPr>
          <p:spPr bwMode="auto">
            <a:xfrm flipV="1">
              <a:off x="5802489" y="2978150"/>
              <a:ext cx="94374" cy="250472"/>
            </a:xfrm>
            <a:prstGeom prst="straightConnector1">
              <a:avLst/>
            </a:prstGeom>
            <a:solidFill>
              <a:srgbClr val="6666FF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</p:cxnSp>
        <p:cxnSp>
          <p:nvCxnSpPr>
            <p:cNvPr id="304" name="Straight Arrow Connector 496"/>
            <p:cNvCxnSpPr/>
            <p:nvPr/>
          </p:nvCxnSpPr>
          <p:spPr bwMode="auto">
            <a:xfrm flipV="1">
              <a:off x="5802489" y="2978150"/>
              <a:ext cx="163621" cy="250472"/>
            </a:xfrm>
            <a:prstGeom prst="straightConnector1">
              <a:avLst/>
            </a:prstGeom>
            <a:solidFill>
              <a:srgbClr val="6666FF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</p:cxnSp>
        <p:cxnSp>
          <p:nvCxnSpPr>
            <p:cNvPr id="305" name="Straight Arrow Connector 497"/>
            <p:cNvCxnSpPr/>
            <p:nvPr/>
          </p:nvCxnSpPr>
          <p:spPr bwMode="auto">
            <a:xfrm flipV="1">
              <a:off x="5802489" y="2978150"/>
              <a:ext cx="232870" cy="250472"/>
            </a:xfrm>
            <a:prstGeom prst="straightConnector1">
              <a:avLst/>
            </a:prstGeom>
            <a:solidFill>
              <a:srgbClr val="6666FF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</p:cxnSp>
        <p:cxnSp>
          <p:nvCxnSpPr>
            <p:cNvPr id="306" name="Straight Arrow Connector 498"/>
            <p:cNvCxnSpPr/>
            <p:nvPr/>
          </p:nvCxnSpPr>
          <p:spPr bwMode="auto">
            <a:xfrm flipV="1">
              <a:off x="5802489" y="2978150"/>
              <a:ext cx="302119" cy="250472"/>
            </a:xfrm>
            <a:prstGeom prst="straightConnector1">
              <a:avLst/>
            </a:prstGeom>
            <a:solidFill>
              <a:srgbClr val="6666FF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</p:cxnSp>
        <p:cxnSp>
          <p:nvCxnSpPr>
            <p:cNvPr id="307" name="Straight Arrow Connector 499"/>
            <p:cNvCxnSpPr/>
            <p:nvPr/>
          </p:nvCxnSpPr>
          <p:spPr bwMode="auto">
            <a:xfrm flipV="1">
              <a:off x="5802489" y="2978150"/>
              <a:ext cx="371366" cy="250472"/>
            </a:xfrm>
            <a:prstGeom prst="straightConnector1">
              <a:avLst/>
            </a:prstGeom>
            <a:solidFill>
              <a:srgbClr val="6666FF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</p:cxnSp>
        <p:cxnSp>
          <p:nvCxnSpPr>
            <p:cNvPr id="308" name="Straight Arrow Connector 500"/>
            <p:cNvCxnSpPr/>
            <p:nvPr/>
          </p:nvCxnSpPr>
          <p:spPr bwMode="auto">
            <a:xfrm flipV="1">
              <a:off x="5802489" y="2978150"/>
              <a:ext cx="441998" cy="250473"/>
            </a:xfrm>
            <a:prstGeom prst="straightConnector1">
              <a:avLst/>
            </a:prstGeom>
            <a:solidFill>
              <a:srgbClr val="6666FF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</p:cxnSp>
        <p:cxnSp>
          <p:nvCxnSpPr>
            <p:cNvPr id="309" name="Straight Arrow Connector 501"/>
            <p:cNvCxnSpPr/>
            <p:nvPr/>
          </p:nvCxnSpPr>
          <p:spPr bwMode="auto">
            <a:xfrm flipV="1">
              <a:off x="5802489" y="2978150"/>
              <a:ext cx="509863" cy="250472"/>
            </a:xfrm>
            <a:prstGeom prst="straightConnector1">
              <a:avLst/>
            </a:prstGeom>
            <a:solidFill>
              <a:srgbClr val="6666FF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</p:cxnSp>
        <p:cxnSp>
          <p:nvCxnSpPr>
            <p:cNvPr id="310" name="Straight Arrow Connector 502"/>
            <p:cNvCxnSpPr/>
            <p:nvPr/>
          </p:nvCxnSpPr>
          <p:spPr bwMode="auto">
            <a:xfrm flipV="1">
              <a:off x="5802489" y="2978150"/>
              <a:ext cx="579111" cy="250472"/>
            </a:xfrm>
            <a:prstGeom prst="straightConnector1">
              <a:avLst/>
            </a:prstGeom>
            <a:solidFill>
              <a:srgbClr val="6666FF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</p:cxnSp>
        <p:cxnSp>
          <p:nvCxnSpPr>
            <p:cNvPr id="311" name="Straight Arrow Connector 503"/>
            <p:cNvCxnSpPr/>
            <p:nvPr/>
          </p:nvCxnSpPr>
          <p:spPr bwMode="auto">
            <a:xfrm flipV="1">
              <a:off x="5802489" y="2978150"/>
              <a:ext cx="648359" cy="250472"/>
            </a:xfrm>
            <a:prstGeom prst="straightConnector1">
              <a:avLst/>
            </a:prstGeom>
            <a:solidFill>
              <a:srgbClr val="6666FF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</p:cxnSp>
      </p:grpSp>
      <p:cxnSp>
        <p:nvCxnSpPr>
          <p:cNvPr id="312" name="Straight Arrow Connector 478"/>
          <p:cNvCxnSpPr/>
          <p:nvPr/>
        </p:nvCxnSpPr>
        <p:spPr bwMode="auto">
          <a:xfrm flipV="1">
            <a:off x="1884483" y="2085264"/>
            <a:ext cx="474277" cy="1030942"/>
          </a:xfrm>
          <a:prstGeom prst="straightConnector1">
            <a:avLst/>
          </a:prstGeom>
          <a:solidFill>
            <a:srgbClr val="6666FF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 w="sm" len="med"/>
          </a:ln>
          <a:effectLst/>
        </p:spPr>
      </p:cxnSp>
      <p:grpSp>
        <p:nvGrpSpPr>
          <p:cNvPr id="313" name="Group 374"/>
          <p:cNvGrpSpPr/>
          <p:nvPr/>
        </p:nvGrpSpPr>
        <p:grpSpPr>
          <a:xfrm>
            <a:off x="1725649" y="1434644"/>
            <a:ext cx="789291" cy="1112518"/>
            <a:chOff x="3722930" y="2064478"/>
            <a:chExt cx="745591" cy="1721068"/>
          </a:xfrm>
        </p:grpSpPr>
        <p:cxnSp>
          <p:nvCxnSpPr>
            <p:cNvPr id="314" name="Straight Arrow Connector 454"/>
            <p:cNvCxnSpPr>
              <a:stCxn id="329" idx="2"/>
            </p:cNvCxnSpPr>
            <p:nvPr/>
          </p:nvCxnSpPr>
          <p:spPr bwMode="auto">
            <a:xfrm flipV="1">
              <a:off x="3722930" y="2064478"/>
              <a:ext cx="200549" cy="1721059"/>
            </a:xfrm>
            <a:prstGeom prst="straightConnector1">
              <a:avLst/>
            </a:prstGeom>
            <a:solidFill>
              <a:srgbClr val="6666FF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</p:cxnSp>
        <p:cxnSp>
          <p:nvCxnSpPr>
            <p:cNvPr id="315" name="Straight Arrow Connector 458"/>
            <p:cNvCxnSpPr>
              <a:stCxn id="329" idx="2"/>
            </p:cNvCxnSpPr>
            <p:nvPr/>
          </p:nvCxnSpPr>
          <p:spPr bwMode="auto">
            <a:xfrm flipV="1">
              <a:off x="3722930" y="2064481"/>
              <a:ext cx="260876" cy="1721053"/>
            </a:xfrm>
            <a:prstGeom prst="straightConnector1">
              <a:avLst/>
            </a:prstGeom>
            <a:solidFill>
              <a:srgbClr val="6666FF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</p:cxnSp>
        <p:cxnSp>
          <p:nvCxnSpPr>
            <p:cNvPr id="316" name="Straight Arrow Connector 462"/>
            <p:cNvCxnSpPr>
              <a:stCxn id="329" idx="2"/>
            </p:cNvCxnSpPr>
            <p:nvPr/>
          </p:nvCxnSpPr>
          <p:spPr bwMode="auto">
            <a:xfrm flipV="1">
              <a:off x="3722930" y="2064483"/>
              <a:ext cx="330121" cy="1721059"/>
            </a:xfrm>
            <a:prstGeom prst="straightConnector1">
              <a:avLst/>
            </a:prstGeom>
            <a:solidFill>
              <a:srgbClr val="6666FF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</p:cxnSp>
        <p:cxnSp>
          <p:nvCxnSpPr>
            <p:cNvPr id="317" name="Straight Arrow Connector 465"/>
            <p:cNvCxnSpPr>
              <a:stCxn id="329" idx="2"/>
            </p:cNvCxnSpPr>
            <p:nvPr/>
          </p:nvCxnSpPr>
          <p:spPr bwMode="auto">
            <a:xfrm flipV="1">
              <a:off x="3722930" y="2064481"/>
              <a:ext cx="399365" cy="1721059"/>
            </a:xfrm>
            <a:prstGeom prst="straightConnector1">
              <a:avLst/>
            </a:prstGeom>
            <a:solidFill>
              <a:srgbClr val="6666FF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</p:cxnSp>
        <p:cxnSp>
          <p:nvCxnSpPr>
            <p:cNvPr id="318" name="Straight Arrow Connector 472"/>
            <p:cNvCxnSpPr>
              <a:stCxn id="329" idx="2"/>
            </p:cNvCxnSpPr>
            <p:nvPr/>
          </p:nvCxnSpPr>
          <p:spPr bwMode="auto">
            <a:xfrm flipV="1">
              <a:off x="3722930" y="2064480"/>
              <a:ext cx="468612" cy="1721066"/>
            </a:xfrm>
            <a:prstGeom prst="straightConnector1">
              <a:avLst/>
            </a:prstGeom>
            <a:solidFill>
              <a:srgbClr val="6666FF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</p:cxnSp>
        <p:cxnSp>
          <p:nvCxnSpPr>
            <p:cNvPr id="319" name="Straight Arrow Connector 475"/>
            <p:cNvCxnSpPr>
              <a:stCxn id="329" idx="2"/>
            </p:cNvCxnSpPr>
            <p:nvPr/>
          </p:nvCxnSpPr>
          <p:spPr bwMode="auto">
            <a:xfrm flipV="1">
              <a:off x="3722930" y="2064481"/>
              <a:ext cx="537853" cy="1721056"/>
            </a:xfrm>
            <a:prstGeom prst="straightConnector1">
              <a:avLst/>
            </a:prstGeom>
            <a:solidFill>
              <a:srgbClr val="6666FF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</p:cxnSp>
        <p:cxnSp>
          <p:nvCxnSpPr>
            <p:cNvPr id="320" name="Straight Arrow Connector 483"/>
            <p:cNvCxnSpPr>
              <a:stCxn id="329" idx="2"/>
            </p:cNvCxnSpPr>
            <p:nvPr/>
          </p:nvCxnSpPr>
          <p:spPr bwMode="auto">
            <a:xfrm flipV="1">
              <a:off x="3722930" y="2064481"/>
              <a:ext cx="676348" cy="1721056"/>
            </a:xfrm>
            <a:prstGeom prst="straightConnector1">
              <a:avLst/>
            </a:prstGeom>
            <a:solidFill>
              <a:srgbClr val="6666FF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</p:cxnSp>
        <p:cxnSp>
          <p:nvCxnSpPr>
            <p:cNvPr id="321" name="Straight Arrow Connector 486"/>
            <p:cNvCxnSpPr>
              <a:stCxn id="329" idx="2"/>
            </p:cNvCxnSpPr>
            <p:nvPr/>
          </p:nvCxnSpPr>
          <p:spPr bwMode="auto">
            <a:xfrm flipV="1">
              <a:off x="3722930" y="2064480"/>
              <a:ext cx="745591" cy="1721062"/>
            </a:xfrm>
            <a:prstGeom prst="straightConnector1">
              <a:avLst/>
            </a:prstGeom>
            <a:solidFill>
              <a:srgbClr val="6666FF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</p:cxnSp>
      </p:grpSp>
      <p:cxnSp>
        <p:nvCxnSpPr>
          <p:cNvPr id="322" name="Straight Arrow Connector 489"/>
          <p:cNvCxnSpPr/>
          <p:nvPr/>
        </p:nvCxnSpPr>
        <p:spPr bwMode="auto">
          <a:xfrm flipV="1">
            <a:off x="1884483" y="2563382"/>
            <a:ext cx="631160" cy="552824"/>
          </a:xfrm>
          <a:prstGeom prst="straightConnector1">
            <a:avLst/>
          </a:prstGeom>
          <a:solidFill>
            <a:srgbClr val="6666FF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 w="sm" len="med"/>
          </a:ln>
          <a:effectLst/>
        </p:spPr>
      </p:cxnSp>
      <p:sp>
        <p:nvSpPr>
          <p:cNvPr id="323" name="TextBox 322"/>
          <p:cNvSpPr txBox="1"/>
          <p:nvPr/>
        </p:nvSpPr>
        <p:spPr>
          <a:xfrm>
            <a:off x="771636" y="5077637"/>
            <a:ext cx="2055508" cy="101565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000" b="1" dirty="0">
                <a:latin typeface="Trebuchet MS" pitchFamily="34" charset="0"/>
              </a:rPr>
              <a:t>Your original </a:t>
            </a:r>
          </a:p>
          <a:p>
            <a:pPr algn="ctr"/>
            <a:r>
              <a:rPr lang="en-US" sz="2000" b="1" dirty="0">
                <a:latin typeface="Trebuchet MS" pitchFamily="34" charset="0"/>
              </a:rPr>
              <a:t>Fortran or C code</a:t>
            </a:r>
          </a:p>
        </p:txBody>
      </p:sp>
      <p:sp>
        <p:nvSpPr>
          <p:cNvPr id="324" name="Title 1"/>
          <p:cNvSpPr txBox="1">
            <a:spLocks/>
          </p:cNvSpPr>
          <p:nvPr/>
        </p:nvSpPr>
        <p:spPr bwMode="auto">
          <a:xfrm>
            <a:off x="4633501" y="1360023"/>
            <a:ext cx="4203813" cy="317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3600"/>
              </a:spcAft>
              <a:defRPr/>
            </a:pPr>
            <a:r>
              <a:rPr lang="en-US" sz="2800" kern="0" dirty="0">
                <a:latin typeface="Trebuchet MS" pitchFamily="34" charset="0"/>
              </a:rPr>
              <a:t>Simple Compiler hints</a:t>
            </a:r>
          </a:p>
          <a:p>
            <a:pPr algn="ctr">
              <a:spcAft>
                <a:spcPts val="3600"/>
              </a:spcAft>
              <a:defRPr/>
            </a:pPr>
            <a:r>
              <a:rPr lang="en-US" sz="2800" kern="0" dirty="0">
                <a:latin typeface="Trebuchet MS" pitchFamily="34" charset="0"/>
              </a:rPr>
              <a:t>Compiler Parallelizes code</a:t>
            </a:r>
          </a:p>
          <a:p>
            <a:pPr algn="ctr">
              <a:spcAft>
                <a:spcPts val="3600"/>
              </a:spcAft>
              <a:defRPr/>
            </a:pPr>
            <a:r>
              <a:rPr lang="en-US" sz="2800" kern="0" dirty="0">
                <a:latin typeface="Trebuchet MS" pitchFamily="34" charset="0"/>
              </a:rPr>
              <a:t>Works on many-core GPUs &amp; multicore CPUs</a:t>
            </a:r>
          </a:p>
        </p:txBody>
      </p:sp>
      <p:sp>
        <p:nvSpPr>
          <p:cNvPr id="325" name="AutoShape 14"/>
          <p:cNvSpPr>
            <a:spLocks noChangeArrowheads="1"/>
          </p:cNvSpPr>
          <p:nvPr/>
        </p:nvSpPr>
        <p:spPr bwMode="auto">
          <a:xfrm>
            <a:off x="3413955" y="3007255"/>
            <a:ext cx="1336466" cy="1219126"/>
          </a:xfrm>
          <a:prstGeom prst="roundRect">
            <a:avLst>
              <a:gd name="adj" fmla="val 13852"/>
            </a:avLst>
          </a:prstGeom>
          <a:gradFill flip="none" rotWithShape="1">
            <a:gsLst>
              <a:gs pos="0">
                <a:schemeClr val="tx2">
                  <a:alpha val="35000"/>
                </a:schemeClr>
              </a:gs>
              <a:gs pos="100000">
                <a:schemeClr val="tx2">
                  <a:alpha val="18000"/>
                </a:schemeClr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chemeClr val="tx2">
                    <a:lumMod val="50000"/>
                    <a:alpha val="56000"/>
                  </a:schemeClr>
                </a:gs>
                <a:gs pos="100000">
                  <a:schemeClr val="tx2">
                    <a:alpha val="14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square" lIns="91436" tIns="0" rIns="91436" bIns="0" anchor="ctr"/>
          <a:lstStyle/>
          <a:p>
            <a:pPr algn="ctr">
              <a:defRPr/>
            </a:pPr>
            <a:r>
              <a:rPr lang="en-US" sz="1900" dirty="0" err="1">
                <a:latin typeface="Trebuchet MS" pitchFamily="34" charset="0"/>
                <a:ea typeface="MS PGothic" pitchFamily="34" charset="-128"/>
              </a:rPr>
              <a:t>OpenACC</a:t>
            </a:r>
            <a:endParaRPr lang="en-US" sz="1900" dirty="0">
              <a:latin typeface="Trebuchet MS" pitchFamily="34" charset="0"/>
              <a:ea typeface="MS PGothic" pitchFamily="34" charset="-128"/>
            </a:endParaRPr>
          </a:p>
          <a:p>
            <a:pPr algn="ctr">
              <a:defRPr/>
            </a:pPr>
            <a:r>
              <a:rPr lang="en-US" sz="1900" dirty="0">
                <a:latin typeface="Trebuchet MS" pitchFamily="34" charset="0"/>
                <a:ea typeface="MS PGothic" pitchFamily="34" charset="-128"/>
              </a:rPr>
              <a:t>compiler</a:t>
            </a:r>
          </a:p>
          <a:p>
            <a:pPr algn="ctr">
              <a:defRPr/>
            </a:pPr>
            <a:r>
              <a:rPr lang="en-US" sz="1900" dirty="0">
                <a:latin typeface="Trebuchet MS" pitchFamily="34" charset="0"/>
                <a:ea typeface="MS PGothic" pitchFamily="34" charset="-128"/>
              </a:rPr>
              <a:t>Hint</a:t>
            </a:r>
          </a:p>
        </p:txBody>
      </p:sp>
      <p:cxnSp>
        <p:nvCxnSpPr>
          <p:cNvPr id="326" name="Straight Arrow Connector 3"/>
          <p:cNvCxnSpPr>
            <a:stCxn id="325" idx="1"/>
          </p:cNvCxnSpPr>
          <p:nvPr/>
        </p:nvCxnSpPr>
        <p:spPr>
          <a:xfrm flipH="1">
            <a:off x="2382751" y="3616818"/>
            <a:ext cx="1031204" cy="75156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Freeform 366"/>
          <p:cNvSpPr/>
          <p:nvPr/>
        </p:nvSpPr>
        <p:spPr>
          <a:xfrm flipH="1">
            <a:off x="251520" y="1787355"/>
            <a:ext cx="522543" cy="1082322"/>
          </a:xfrm>
          <a:custGeom>
            <a:avLst/>
            <a:gdLst>
              <a:gd name="connsiteX0" fmla="*/ 124178 w 441998"/>
              <a:gd name="connsiteY0" fmla="*/ 428978 h 428978"/>
              <a:gd name="connsiteX1" fmla="*/ 440267 w 441998"/>
              <a:gd name="connsiteY1" fmla="*/ 169334 h 428978"/>
              <a:gd name="connsiteX2" fmla="*/ 0 w 441998"/>
              <a:gd name="connsiteY2" fmla="*/ 0 h 42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1998" h="428978">
                <a:moveTo>
                  <a:pt x="124178" y="428978"/>
                </a:moveTo>
                <a:cubicBezTo>
                  <a:pt x="292570" y="334904"/>
                  <a:pt x="460963" y="240830"/>
                  <a:pt x="440267" y="169334"/>
                </a:cubicBezTo>
                <a:cubicBezTo>
                  <a:pt x="419571" y="97838"/>
                  <a:pt x="209785" y="48919"/>
                  <a:pt x="0" y="0"/>
                </a:cubicBezTo>
              </a:path>
            </a:pathLst>
          </a:custGeom>
          <a:ln w="28575">
            <a:solidFill>
              <a:srgbClr val="00B0F0"/>
            </a:solidFill>
            <a:tailEnd type="stealth" w="med" len="lg"/>
          </a:ln>
        </p:spPr>
        <p:txBody>
          <a:bodyPr vert="horz" wrap="non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4763" algn="ctr" defTabSz="914364">
              <a:buSzPct val="180000"/>
              <a:tabLst>
                <a:tab pos="3714601" algn="l"/>
              </a:tabLst>
            </a:pPr>
            <a:endParaRPr lang="en-US" b="1">
              <a:latin typeface="Arial" pitchFamily="34" charset="0"/>
            </a:endParaRPr>
          </a:p>
        </p:txBody>
      </p:sp>
      <p:cxnSp>
        <p:nvCxnSpPr>
          <p:cNvPr id="328" name="Straight Arrow Connector 407"/>
          <p:cNvCxnSpPr>
            <a:stCxn id="325" idx="1"/>
          </p:cNvCxnSpPr>
          <p:nvPr/>
        </p:nvCxnSpPr>
        <p:spPr>
          <a:xfrm flipH="1" flipV="1">
            <a:off x="2012482" y="3116206"/>
            <a:ext cx="1401473" cy="5006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Freeform 452"/>
          <p:cNvSpPr/>
          <p:nvPr/>
        </p:nvSpPr>
        <p:spPr>
          <a:xfrm>
            <a:off x="1884484" y="3136377"/>
            <a:ext cx="512726" cy="1079540"/>
          </a:xfrm>
          <a:custGeom>
            <a:avLst/>
            <a:gdLst>
              <a:gd name="connsiteX0" fmla="*/ 124178 w 441998"/>
              <a:gd name="connsiteY0" fmla="*/ 428978 h 428978"/>
              <a:gd name="connsiteX1" fmla="*/ 440267 w 441998"/>
              <a:gd name="connsiteY1" fmla="*/ 169334 h 428978"/>
              <a:gd name="connsiteX2" fmla="*/ 0 w 441998"/>
              <a:gd name="connsiteY2" fmla="*/ 0 h 42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1998" h="428978">
                <a:moveTo>
                  <a:pt x="124178" y="428978"/>
                </a:moveTo>
                <a:cubicBezTo>
                  <a:pt x="292570" y="334904"/>
                  <a:pt x="460963" y="240830"/>
                  <a:pt x="440267" y="169334"/>
                </a:cubicBezTo>
                <a:cubicBezTo>
                  <a:pt x="419571" y="97838"/>
                  <a:pt x="209785" y="48919"/>
                  <a:pt x="0" y="0"/>
                </a:cubicBezTo>
              </a:path>
            </a:pathLst>
          </a:custGeom>
          <a:ln w="28575">
            <a:solidFill>
              <a:srgbClr val="92D050"/>
            </a:solidFill>
          </a:ln>
        </p:spPr>
        <p:txBody>
          <a:bodyPr vert="horz" wrap="non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4763" algn="ctr" defTabSz="914364">
              <a:buSzPct val="180000"/>
              <a:tabLst>
                <a:tab pos="3714601" algn="l"/>
              </a:tabLst>
            </a:pPr>
            <a:endParaRPr lang="en-US" b="1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185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OpenACC</a:t>
            </a:r>
            <a:r>
              <a:rPr lang="en-US" dirty="0">
                <a:solidFill>
                  <a:srgbClr val="FFFFFF"/>
                </a:solidFill>
              </a:rPr>
              <a:t> Directives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74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330" name="Content Placeholder 2"/>
          <p:cNvSpPr txBox="1">
            <a:spLocks/>
          </p:cNvSpPr>
          <p:nvPr/>
        </p:nvSpPr>
        <p:spPr>
          <a:xfrm>
            <a:off x="-36512" y="1268760"/>
            <a:ext cx="9143999" cy="4725458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r>
              <a:rPr lang="en-US" sz="2750" b="1" kern="0">
                <a:solidFill>
                  <a:sysClr val="windowText" lastClr="000000"/>
                </a:solidFill>
              </a:rPr>
              <a:t>Easy:</a:t>
            </a:r>
            <a:r>
              <a:rPr lang="en-US" sz="2750" kern="0">
                <a:solidFill>
                  <a:sysClr val="windowText" lastClr="000000"/>
                </a:solidFill>
              </a:rPr>
              <a:t> 	Directives are the easy path to accelerate 			compute intensive applications</a:t>
            </a:r>
            <a:br>
              <a:rPr lang="en-US" sz="2750" kern="0">
                <a:solidFill>
                  <a:sysClr val="windowText" lastClr="000000"/>
                </a:solidFill>
              </a:rPr>
            </a:br>
            <a:endParaRPr lang="en-US" sz="2750" kern="0">
              <a:solidFill>
                <a:sysClr val="windowText" lastClr="000000"/>
              </a:solidFill>
            </a:endParaRPr>
          </a:p>
          <a:p>
            <a:r>
              <a:rPr lang="en-US" sz="2750" b="1" kern="0">
                <a:solidFill>
                  <a:sysClr val="windowText" lastClr="000000"/>
                </a:solidFill>
              </a:rPr>
              <a:t>Open:</a:t>
            </a:r>
            <a:r>
              <a:rPr lang="en-US" sz="2750" kern="0">
                <a:solidFill>
                  <a:sysClr val="windowText" lastClr="000000"/>
                </a:solidFill>
              </a:rPr>
              <a:t> 	OpenACC is an open GPU directives standard, 		making GPU programming straightforward and 		portable across parallel and multi-core processors</a:t>
            </a:r>
          </a:p>
          <a:p>
            <a:endParaRPr lang="en-US" sz="2750" u="sng" kern="0">
              <a:solidFill>
                <a:sysClr val="windowText" lastClr="000000"/>
              </a:solidFill>
            </a:endParaRPr>
          </a:p>
          <a:p>
            <a:r>
              <a:rPr lang="en-US" sz="2750" b="1" kern="0">
                <a:solidFill>
                  <a:sysClr val="windowText" lastClr="000000"/>
                </a:solidFill>
              </a:rPr>
              <a:t>Powerful:</a:t>
            </a:r>
            <a:r>
              <a:rPr lang="en-US" sz="2750" kern="0">
                <a:solidFill>
                  <a:sysClr val="windowText" lastClr="000000"/>
                </a:solidFill>
              </a:rPr>
              <a:t> GPU Directives allow complete access to the 			massive parallel power of a GPU</a:t>
            </a:r>
          </a:p>
          <a:p>
            <a:endParaRPr lang="en-US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82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-189081"/>
            <a:ext cx="9144000" cy="8097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Further read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75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Санкт-Петербург</a:t>
            </a: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07504" y="908720"/>
            <a:ext cx="90364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nl-NL" sz="2400" dirty="0"/>
              <a:t>CUDA Programming Guide</a:t>
            </a:r>
            <a:r>
              <a:rPr lang="ru-RU" sz="2400" dirty="0"/>
              <a:t>, </a:t>
            </a:r>
          </a:p>
          <a:p>
            <a:r>
              <a:rPr lang="en-US" sz="2400" dirty="0"/>
              <a:t>http://docs.nvidia.com/cuda/cuda-c-programming-guide/</a:t>
            </a:r>
            <a:r>
              <a:rPr lang="nl-NL" sz="2400" dirty="0"/>
              <a:t> </a:t>
            </a:r>
            <a:endParaRPr lang="ru-RU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CUDA C Best Practices Guide</a:t>
            </a:r>
            <a:r>
              <a:rPr lang="ru-RU" sz="2400" dirty="0"/>
              <a:t>, </a:t>
            </a:r>
          </a:p>
          <a:p>
            <a:r>
              <a:rPr lang="en-US" sz="2400" dirty="0">
                <a:hlinkClick r:id="rId3"/>
              </a:rPr>
              <a:t>http://docs.nvidia.com/cuda/cuda-c-best-practices-guide</a:t>
            </a:r>
            <a:endParaRPr lang="en-US" sz="2400" dirty="0"/>
          </a:p>
          <a:p>
            <a:endParaRPr lang="en-US" sz="2400" dirty="0"/>
          </a:p>
          <a:p>
            <a:r>
              <a:rPr lang="en-US" sz="2400"/>
              <a:t>…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941787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7504" y="-189081"/>
            <a:ext cx="8229600" cy="809769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Saint-Petersburg</a:t>
            </a:r>
          </a:p>
        </p:txBody>
      </p:sp>
      <p:sp>
        <p:nvSpPr>
          <p:cNvPr id="192" name="Прямоугольник 191"/>
          <p:cNvSpPr/>
          <p:nvPr/>
        </p:nvSpPr>
        <p:spPr>
          <a:xfrm>
            <a:off x="0" y="65276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b="1" dirty="0"/>
          </a:p>
        </p:txBody>
      </p:sp>
      <p:grpSp>
        <p:nvGrpSpPr>
          <p:cNvPr id="193" name="Group 39"/>
          <p:cNvGrpSpPr>
            <a:grpSpLocks/>
          </p:cNvGrpSpPr>
          <p:nvPr/>
        </p:nvGrpSpPr>
        <p:grpSpPr bwMode="auto">
          <a:xfrm>
            <a:off x="611560" y="1340768"/>
            <a:ext cx="3240360" cy="4104456"/>
            <a:chOff x="5410200" y="2209800"/>
            <a:chExt cx="3200400" cy="4343400"/>
          </a:xfrm>
        </p:grpSpPr>
        <p:grpSp>
          <p:nvGrpSpPr>
            <p:cNvPr id="194" name="Group 43"/>
            <p:cNvGrpSpPr>
              <a:grpSpLocks/>
            </p:cNvGrpSpPr>
            <p:nvPr/>
          </p:nvGrpSpPr>
          <p:grpSpPr bwMode="auto">
            <a:xfrm>
              <a:off x="5410200" y="2209800"/>
              <a:ext cx="3200400" cy="4343400"/>
              <a:chOff x="5410200" y="2209800"/>
              <a:chExt cx="3200400" cy="4343400"/>
            </a:xfrm>
          </p:grpSpPr>
          <p:grpSp>
            <p:nvGrpSpPr>
              <p:cNvPr id="196" name="Group 16"/>
              <p:cNvGrpSpPr>
                <a:grpSpLocks/>
              </p:cNvGrpSpPr>
              <p:nvPr/>
            </p:nvGrpSpPr>
            <p:grpSpPr bwMode="auto">
              <a:xfrm>
                <a:off x="5410200" y="2209800"/>
                <a:ext cx="3200400" cy="4343400"/>
                <a:chOff x="5181600" y="3124200"/>
                <a:chExt cx="3200400" cy="4343400"/>
              </a:xfrm>
            </p:grpSpPr>
            <p:sp>
              <p:nvSpPr>
                <p:cNvPr id="198" name="Rectangle 17"/>
                <p:cNvSpPr/>
                <p:nvPr/>
              </p:nvSpPr>
              <p:spPr bwMode="auto">
                <a:xfrm>
                  <a:off x="5181600" y="3124200"/>
                  <a:ext cx="3200400" cy="4343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atin typeface="Times New Roman" pitchFamily="18" charset="-52"/>
                  </a:endParaRPr>
                </a:p>
              </p:txBody>
            </p:sp>
            <p:sp>
              <p:nvSpPr>
                <p:cNvPr id="199" name="Rectangle 18"/>
                <p:cNvSpPr/>
                <p:nvPr/>
              </p:nvSpPr>
              <p:spPr bwMode="auto">
                <a:xfrm>
                  <a:off x="5334000" y="3200400"/>
                  <a:ext cx="2895600" cy="3048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Times New Roman" pitchFamily="18" charset="-52"/>
                    </a:rPr>
                    <a:t>Streaming Multiprocessor</a:t>
                  </a:r>
                </a:p>
              </p:txBody>
            </p:sp>
            <p:sp>
              <p:nvSpPr>
                <p:cNvPr id="200" name="Rectangle 19"/>
                <p:cNvSpPr>
                  <a:spLocks noChangeArrowheads="1"/>
                </p:cNvSpPr>
                <p:nvPr/>
              </p:nvSpPr>
              <p:spPr bwMode="auto">
                <a:xfrm>
                  <a:off x="5309616" y="3657600"/>
                  <a:ext cx="1524000" cy="304800"/>
                </a:xfrm>
                <a:prstGeom prst="rect">
                  <a:avLst/>
                </a:prstGeom>
                <a:solidFill>
                  <a:srgbClr val="0070C0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r>
                    <a:rPr lang="en-US" sz="1400" dirty="0"/>
                    <a:t>Instruction $</a:t>
                  </a:r>
                </a:p>
              </p:txBody>
            </p:sp>
            <p:sp>
              <p:nvSpPr>
                <p:cNvPr id="201" name="Rectangle 20"/>
                <p:cNvSpPr>
                  <a:spLocks noChangeArrowheads="1"/>
                </p:cNvSpPr>
                <p:nvPr/>
              </p:nvSpPr>
              <p:spPr bwMode="auto">
                <a:xfrm>
                  <a:off x="6934200" y="3657600"/>
                  <a:ext cx="1295400" cy="304800"/>
                </a:xfrm>
                <a:prstGeom prst="rect">
                  <a:avLst/>
                </a:prstGeom>
                <a:solidFill>
                  <a:srgbClr val="0070C0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r>
                    <a:rPr lang="en-US" sz="1400"/>
                    <a:t>Constant $</a:t>
                  </a:r>
                </a:p>
              </p:txBody>
            </p:sp>
            <p:sp>
              <p:nvSpPr>
                <p:cNvPr id="202" name="Rectangle 21"/>
                <p:cNvSpPr/>
                <p:nvPr/>
              </p:nvSpPr>
              <p:spPr bwMode="auto">
                <a:xfrm>
                  <a:off x="5310188" y="4038600"/>
                  <a:ext cx="2919412" cy="3048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Times New Roman" pitchFamily="18" charset="-52"/>
                    </a:rPr>
                    <a:t>Instruction Fetch</a:t>
                  </a:r>
                </a:p>
              </p:txBody>
            </p:sp>
            <p:sp>
              <p:nvSpPr>
                <p:cNvPr id="203" name="Rectangle 22"/>
                <p:cNvSpPr>
                  <a:spLocks noChangeArrowheads="1"/>
                </p:cNvSpPr>
                <p:nvPr/>
              </p:nvSpPr>
              <p:spPr bwMode="auto">
                <a:xfrm>
                  <a:off x="5309616" y="4419600"/>
                  <a:ext cx="2919984" cy="533400"/>
                </a:xfrm>
                <a:prstGeom prst="rect">
                  <a:avLst/>
                </a:prstGeom>
                <a:solidFill>
                  <a:srgbClr val="99FF99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r>
                    <a:rPr lang="en-US" sz="1400" dirty="0"/>
                    <a:t>Shared Memory</a:t>
                  </a:r>
                </a:p>
              </p:txBody>
            </p:sp>
            <p:sp>
              <p:nvSpPr>
                <p:cNvPr id="204" name="Rectangle 23"/>
                <p:cNvSpPr>
                  <a:spLocks noChangeArrowheads="1"/>
                </p:cNvSpPr>
                <p:nvPr/>
              </p:nvSpPr>
              <p:spPr bwMode="auto">
                <a:xfrm>
                  <a:off x="6096000" y="5029200"/>
                  <a:ext cx="609600" cy="1219200"/>
                </a:xfrm>
                <a:prstGeom prst="rect">
                  <a:avLst/>
                </a:prstGeom>
                <a:solidFill>
                  <a:srgbClr val="FF99CC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r>
                    <a:rPr lang="en-US" sz="1800"/>
                    <a:t>SFU</a:t>
                  </a:r>
                  <a:endParaRPr lang="en-US"/>
                </a:p>
              </p:txBody>
            </p:sp>
            <p:grpSp>
              <p:nvGrpSpPr>
                <p:cNvPr id="205" name="Group 37"/>
                <p:cNvGrpSpPr>
                  <a:grpSpLocks/>
                </p:cNvGrpSpPr>
                <p:nvPr/>
              </p:nvGrpSpPr>
              <p:grpSpPr bwMode="auto">
                <a:xfrm>
                  <a:off x="5334000" y="5029200"/>
                  <a:ext cx="609600" cy="1219200"/>
                  <a:chOff x="5334000" y="5029200"/>
                  <a:chExt cx="609600" cy="1219200"/>
                </a:xfrm>
              </p:grpSpPr>
              <p:sp>
                <p:nvSpPr>
                  <p:cNvPr id="212" name="Rectangle 31"/>
                  <p:cNvSpPr/>
                  <p:nvPr/>
                </p:nvSpPr>
                <p:spPr bwMode="auto">
                  <a:xfrm>
                    <a:off x="5334000" y="5029200"/>
                    <a:ext cx="609600" cy="30480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algn="ctr">
                      <a:defRPr/>
                    </a:pPr>
                    <a:r>
                      <a:rPr lang="en-US" sz="1800" dirty="0">
                        <a:latin typeface="Times New Roman" pitchFamily="18" charset="-52"/>
                      </a:rPr>
                      <a:t>SP</a:t>
                    </a:r>
                    <a:endParaRPr lang="en-US" dirty="0">
                      <a:latin typeface="Times New Roman" pitchFamily="18" charset="-52"/>
                    </a:endParaRPr>
                  </a:p>
                </p:txBody>
              </p:sp>
              <p:sp>
                <p:nvSpPr>
                  <p:cNvPr id="213" name="Rectangle 32"/>
                  <p:cNvSpPr/>
                  <p:nvPr/>
                </p:nvSpPr>
                <p:spPr bwMode="auto">
                  <a:xfrm>
                    <a:off x="5334000" y="5334000"/>
                    <a:ext cx="609600" cy="30480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algn="ctr">
                      <a:defRPr/>
                    </a:pPr>
                    <a:r>
                      <a:rPr lang="en-US" sz="1800" dirty="0">
                        <a:latin typeface="Times New Roman" pitchFamily="18" charset="-52"/>
                      </a:rPr>
                      <a:t>SP</a:t>
                    </a:r>
                    <a:endParaRPr lang="en-US" dirty="0">
                      <a:latin typeface="Times New Roman" pitchFamily="18" charset="-52"/>
                    </a:endParaRPr>
                  </a:p>
                </p:txBody>
              </p:sp>
              <p:sp>
                <p:nvSpPr>
                  <p:cNvPr id="214" name="Rectangle 33"/>
                  <p:cNvSpPr/>
                  <p:nvPr/>
                </p:nvSpPr>
                <p:spPr bwMode="auto">
                  <a:xfrm>
                    <a:off x="5334000" y="5638800"/>
                    <a:ext cx="609600" cy="30480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algn="ctr">
                      <a:defRPr/>
                    </a:pPr>
                    <a:r>
                      <a:rPr lang="en-US" sz="1800" dirty="0">
                        <a:latin typeface="Times New Roman" pitchFamily="18" charset="-52"/>
                      </a:rPr>
                      <a:t>SP</a:t>
                    </a:r>
                    <a:endParaRPr lang="en-US" dirty="0">
                      <a:latin typeface="Times New Roman" pitchFamily="18" charset="-52"/>
                    </a:endParaRPr>
                  </a:p>
                </p:txBody>
              </p:sp>
              <p:sp>
                <p:nvSpPr>
                  <p:cNvPr id="215" name="Rectangle 34"/>
                  <p:cNvSpPr/>
                  <p:nvPr/>
                </p:nvSpPr>
                <p:spPr bwMode="auto">
                  <a:xfrm>
                    <a:off x="5334000" y="5943600"/>
                    <a:ext cx="609600" cy="30480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algn="ctr">
                      <a:defRPr/>
                    </a:pPr>
                    <a:r>
                      <a:rPr lang="en-US" sz="1800" dirty="0">
                        <a:latin typeface="Times New Roman" pitchFamily="18" charset="-52"/>
                      </a:rPr>
                      <a:t>SP</a:t>
                    </a:r>
                    <a:endParaRPr lang="en-US" dirty="0">
                      <a:latin typeface="Times New Roman" pitchFamily="18" charset="-52"/>
                    </a:endParaRPr>
                  </a:p>
                </p:txBody>
              </p:sp>
            </p:grpSp>
            <p:sp>
              <p:nvSpPr>
                <p:cNvPr id="206" name="Rectangle 25"/>
                <p:cNvSpPr>
                  <a:spLocks noChangeArrowheads="1"/>
                </p:cNvSpPr>
                <p:nvPr/>
              </p:nvSpPr>
              <p:spPr bwMode="auto">
                <a:xfrm>
                  <a:off x="7620000" y="5029200"/>
                  <a:ext cx="609600" cy="1219200"/>
                </a:xfrm>
                <a:prstGeom prst="rect">
                  <a:avLst/>
                </a:prstGeom>
                <a:solidFill>
                  <a:srgbClr val="FF99CC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r>
                    <a:rPr lang="en-US" sz="1800"/>
                    <a:t>SFU</a:t>
                  </a:r>
                  <a:endParaRPr lang="en-US"/>
                </a:p>
              </p:txBody>
            </p:sp>
            <p:grpSp>
              <p:nvGrpSpPr>
                <p:cNvPr id="207" name="Group 38"/>
                <p:cNvGrpSpPr>
                  <a:grpSpLocks/>
                </p:cNvGrpSpPr>
                <p:nvPr/>
              </p:nvGrpSpPr>
              <p:grpSpPr bwMode="auto">
                <a:xfrm>
                  <a:off x="6858000" y="5029200"/>
                  <a:ext cx="609600" cy="1219200"/>
                  <a:chOff x="6858000" y="5029200"/>
                  <a:chExt cx="609600" cy="1219200"/>
                </a:xfrm>
              </p:grpSpPr>
              <p:sp>
                <p:nvSpPr>
                  <p:cNvPr id="208" name="Rectangle 27"/>
                  <p:cNvSpPr/>
                  <p:nvPr/>
                </p:nvSpPr>
                <p:spPr bwMode="auto">
                  <a:xfrm>
                    <a:off x="6858000" y="5029200"/>
                    <a:ext cx="609600" cy="30480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algn="ctr">
                      <a:defRPr/>
                    </a:pPr>
                    <a:r>
                      <a:rPr lang="en-US" sz="1800" dirty="0">
                        <a:latin typeface="Times New Roman" pitchFamily="18" charset="-52"/>
                      </a:rPr>
                      <a:t>SP</a:t>
                    </a:r>
                    <a:endParaRPr lang="en-US" dirty="0">
                      <a:latin typeface="Times New Roman" pitchFamily="18" charset="-52"/>
                    </a:endParaRPr>
                  </a:p>
                </p:txBody>
              </p:sp>
              <p:sp>
                <p:nvSpPr>
                  <p:cNvPr id="209" name="Rectangle 28"/>
                  <p:cNvSpPr/>
                  <p:nvPr/>
                </p:nvSpPr>
                <p:spPr bwMode="auto">
                  <a:xfrm>
                    <a:off x="6858000" y="5334000"/>
                    <a:ext cx="609600" cy="30480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algn="ctr">
                      <a:defRPr/>
                    </a:pPr>
                    <a:r>
                      <a:rPr lang="en-US" sz="1800" dirty="0">
                        <a:latin typeface="Times New Roman" pitchFamily="18" charset="-52"/>
                      </a:rPr>
                      <a:t>SP</a:t>
                    </a:r>
                    <a:endParaRPr lang="en-US" dirty="0">
                      <a:latin typeface="Times New Roman" pitchFamily="18" charset="-52"/>
                    </a:endParaRPr>
                  </a:p>
                </p:txBody>
              </p:sp>
              <p:sp>
                <p:nvSpPr>
                  <p:cNvPr id="210" name="Rectangle 29"/>
                  <p:cNvSpPr/>
                  <p:nvPr/>
                </p:nvSpPr>
                <p:spPr bwMode="auto">
                  <a:xfrm>
                    <a:off x="6858000" y="5638800"/>
                    <a:ext cx="609600" cy="30480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algn="ctr">
                      <a:defRPr/>
                    </a:pPr>
                    <a:r>
                      <a:rPr lang="en-US" sz="1800" dirty="0">
                        <a:latin typeface="Times New Roman" pitchFamily="18" charset="-52"/>
                      </a:rPr>
                      <a:t>SP</a:t>
                    </a:r>
                    <a:endParaRPr lang="en-US" dirty="0">
                      <a:latin typeface="Times New Roman" pitchFamily="18" charset="-52"/>
                    </a:endParaRPr>
                  </a:p>
                </p:txBody>
              </p:sp>
              <p:sp>
                <p:nvSpPr>
                  <p:cNvPr id="211" name="Rectangle 30"/>
                  <p:cNvSpPr/>
                  <p:nvPr/>
                </p:nvSpPr>
                <p:spPr bwMode="auto">
                  <a:xfrm>
                    <a:off x="6858000" y="5943600"/>
                    <a:ext cx="609600" cy="30480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algn="ctr">
                      <a:defRPr/>
                    </a:pPr>
                    <a:r>
                      <a:rPr lang="en-US" sz="1800" dirty="0">
                        <a:latin typeface="Times New Roman" pitchFamily="18" charset="-52"/>
                      </a:rPr>
                      <a:t>SP</a:t>
                    </a:r>
                    <a:endParaRPr lang="en-US" dirty="0">
                      <a:latin typeface="Times New Roman" pitchFamily="18" charset="-52"/>
                    </a:endParaRPr>
                  </a:p>
                </p:txBody>
              </p:sp>
            </p:grpSp>
          </p:grpSp>
          <p:sp>
            <p:nvSpPr>
              <p:cNvPr id="197" name="Rectangle 39"/>
              <p:cNvSpPr>
                <a:spLocks noChangeArrowheads="1"/>
              </p:cNvSpPr>
              <p:nvPr/>
            </p:nvSpPr>
            <p:spPr bwMode="auto">
              <a:xfrm>
                <a:off x="5562600" y="5943600"/>
                <a:ext cx="2895600" cy="533400"/>
              </a:xfrm>
              <a:prstGeom prst="rect">
                <a:avLst/>
              </a:prstGeom>
              <a:solidFill>
                <a:srgbClr val="339966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/>
                  <a:t>Double Precision</a:t>
                </a:r>
              </a:p>
            </p:txBody>
          </p:sp>
        </p:grpSp>
        <p:sp>
          <p:nvSpPr>
            <p:cNvPr id="195" name="Rectangle 16"/>
            <p:cNvSpPr>
              <a:spLocks noChangeArrowheads="1"/>
            </p:cNvSpPr>
            <p:nvPr/>
          </p:nvSpPr>
          <p:spPr bwMode="auto">
            <a:xfrm>
              <a:off x="5562600" y="5410200"/>
              <a:ext cx="2919984" cy="381000"/>
            </a:xfrm>
            <a:prstGeom prst="rect">
              <a:avLst/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400"/>
                <a:t>Register File</a:t>
              </a:r>
            </a:p>
          </p:txBody>
        </p:sp>
      </p:grpSp>
      <p:sp>
        <p:nvSpPr>
          <p:cNvPr id="216" name="TextBox 215"/>
          <p:cNvSpPr txBox="1"/>
          <p:nvPr/>
        </p:nvSpPr>
        <p:spPr>
          <a:xfrm>
            <a:off x="323528" y="692696"/>
            <a:ext cx="3348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Tesla 10 Architecture</a:t>
            </a:r>
            <a:r>
              <a:rPr lang="ru-RU" b="1" dirty="0"/>
              <a:t> </a:t>
            </a:r>
          </a:p>
          <a:p>
            <a:r>
              <a:rPr lang="ru-RU" b="1" dirty="0"/>
              <a:t>(</a:t>
            </a:r>
            <a:r>
              <a:rPr lang="en-US" b="1" dirty="0"/>
              <a:t>Streaming multiprocessor</a:t>
            </a:r>
            <a:r>
              <a:rPr lang="ru-RU" b="1" dirty="0"/>
              <a:t>, </a:t>
            </a:r>
            <a:r>
              <a:rPr lang="en-US" b="1" dirty="0"/>
              <a:t>SM</a:t>
            </a:r>
            <a:r>
              <a:rPr lang="ru-RU" b="1" dirty="0"/>
              <a:t>)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4499992" y="550421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Tesla 20 Architecture </a:t>
            </a:r>
            <a:r>
              <a:rPr lang="ru-RU" b="1" dirty="0"/>
              <a:t>(</a:t>
            </a:r>
            <a:r>
              <a:rPr lang="en-US" b="1" dirty="0"/>
              <a:t>SM</a:t>
            </a:r>
            <a:r>
              <a:rPr lang="ru-RU" b="1" dirty="0"/>
              <a:t>)</a:t>
            </a:r>
          </a:p>
        </p:txBody>
      </p:sp>
      <p:cxnSp>
        <p:nvCxnSpPr>
          <p:cNvPr id="218" name="Прямая соединительная линия 217"/>
          <p:cNvCxnSpPr/>
          <p:nvPr/>
        </p:nvCxnSpPr>
        <p:spPr>
          <a:xfrm>
            <a:off x="4355976" y="620688"/>
            <a:ext cx="72008" cy="554461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Группа 218"/>
          <p:cNvGrpSpPr/>
          <p:nvPr/>
        </p:nvGrpSpPr>
        <p:grpSpPr>
          <a:xfrm>
            <a:off x="4499992" y="908720"/>
            <a:ext cx="4495800" cy="5181600"/>
            <a:chOff x="2057400" y="1600200"/>
            <a:chExt cx="4495800" cy="5181600"/>
          </a:xfrm>
        </p:grpSpPr>
        <p:sp>
          <p:nvSpPr>
            <p:cNvPr id="220" name="Rectangle 17"/>
            <p:cNvSpPr/>
            <p:nvPr/>
          </p:nvSpPr>
          <p:spPr bwMode="auto">
            <a:xfrm>
              <a:off x="2057400" y="1600200"/>
              <a:ext cx="4495800" cy="5181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atin typeface="Times New Roman" pitchFamily="18" charset="-52"/>
              </a:endParaRPr>
            </a:p>
          </p:txBody>
        </p:sp>
        <p:sp>
          <p:nvSpPr>
            <p:cNvPr id="221" name="Rectangle 19"/>
            <p:cNvSpPr>
              <a:spLocks noChangeArrowheads="1"/>
            </p:cNvSpPr>
            <p:nvPr/>
          </p:nvSpPr>
          <p:spPr bwMode="auto">
            <a:xfrm>
              <a:off x="2133600" y="1752600"/>
              <a:ext cx="2133600" cy="352425"/>
            </a:xfrm>
            <a:prstGeom prst="rect">
              <a:avLst/>
            </a:prstGeom>
            <a:solidFill>
              <a:srgbClr val="0070C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400"/>
                <a:t>Instruction Cache</a:t>
              </a:r>
            </a:p>
          </p:txBody>
        </p:sp>
        <p:sp>
          <p:nvSpPr>
            <p:cNvPr id="222" name="Rectangle 20"/>
            <p:cNvSpPr>
              <a:spLocks noChangeArrowheads="1"/>
            </p:cNvSpPr>
            <p:nvPr/>
          </p:nvSpPr>
          <p:spPr bwMode="auto">
            <a:xfrm>
              <a:off x="4419600" y="1752600"/>
              <a:ext cx="2057400" cy="352425"/>
            </a:xfrm>
            <a:prstGeom prst="rect">
              <a:avLst/>
            </a:prstGeom>
            <a:solidFill>
              <a:srgbClr val="0070C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400"/>
                <a:t>Uniform Cache</a:t>
              </a:r>
            </a:p>
          </p:txBody>
        </p:sp>
        <p:sp>
          <p:nvSpPr>
            <p:cNvPr id="223" name="Rectangle 21"/>
            <p:cNvSpPr/>
            <p:nvPr/>
          </p:nvSpPr>
          <p:spPr bwMode="auto">
            <a:xfrm>
              <a:off x="2133600" y="2133600"/>
              <a:ext cx="2133600" cy="3524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400"/>
                <a:t>Warp Scheduler</a:t>
              </a:r>
            </a:p>
          </p:txBody>
        </p:sp>
        <p:sp>
          <p:nvSpPr>
            <p:cNvPr id="224" name="Rectangle 22"/>
            <p:cNvSpPr>
              <a:spLocks noChangeArrowheads="1"/>
            </p:cNvSpPr>
            <p:nvPr/>
          </p:nvSpPr>
          <p:spPr bwMode="auto">
            <a:xfrm>
              <a:off x="2133600" y="6172200"/>
              <a:ext cx="4343400" cy="228600"/>
            </a:xfrm>
            <a:prstGeom prst="rect">
              <a:avLst/>
            </a:prstGeom>
            <a:solidFill>
              <a:srgbClr val="99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400"/>
                <a:t>64 Kb Shared Memory/ L1 Cache</a:t>
              </a:r>
            </a:p>
          </p:txBody>
        </p:sp>
        <p:sp>
          <p:nvSpPr>
            <p:cNvPr id="225" name="Rectangle 23"/>
            <p:cNvSpPr>
              <a:spLocks noChangeArrowheads="1"/>
            </p:cNvSpPr>
            <p:nvPr/>
          </p:nvSpPr>
          <p:spPr bwMode="auto">
            <a:xfrm>
              <a:off x="5791200" y="3429000"/>
              <a:ext cx="685800" cy="533400"/>
            </a:xfrm>
            <a:prstGeom prst="rect">
              <a:avLst/>
            </a:prstGeom>
            <a:solidFill>
              <a:srgbClr val="FF99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800"/>
                <a:t>SFU</a:t>
              </a:r>
              <a:endParaRPr lang="en-US"/>
            </a:p>
          </p:txBody>
        </p:sp>
        <p:sp>
          <p:nvSpPr>
            <p:cNvPr id="226" name="Rectangle 31"/>
            <p:cNvSpPr/>
            <p:nvPr/>
          </p:nvSpPr>
          <p:spPr bwMode="auto">
            <a:xfrm>
              <a:off x="2133600" y="34290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300"/>
                <a:t>Core</a:t>
              </a:r>
            </a:p>
          </p:txBody>
        </p:sp>
        <p:sp>
          <p:nvSpPr>
            <p:cNvPr id="227" name="Rectangle 39"/>
            <p:cNvSpPr>
              <a:spLocks noChangeArrowheads="1"/>
            </p:cNvSpPr>
            <p:nvPr/>
          </p:nvSpPr>
          <p:spPr bwMode="auto">
            <a:xfrm>
              <a:off x="2133600" y="5943600"/>
              <a:ext cx="4343400" cy="173038"/>
            </a:xfrm>
            <a:prstGeom prst="rect">
              <a:avLst/>
            </a:prstGeom>
            <a:solidFill>
              <a:srgbClr val="339966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200"/>
                <a:t>Interconnection network</a:t>
              </a:r>
            </a:p>
          </p:txBody>
        </p:sp>
        <p:sp>
          <p:nvSpPr>
            <p:cNvPr id="228" name="Rectangle 16"/>
            <p:cNvSpPr>
              <a:spLocks noChangeArrowheads="1"/>
            </p:cNvSpPr>
            <p:nvPr/>
          </p:nvSpPr>
          <p:spPr bwMode="auto">
            <a:xfrm>
              <a:off x="2133600" y="2895600"/>
              <a:ext cx="4343400" cy="441325"/>
            </a:xfrm>
            <a:prstGeom prst="rect">
              <a:avLst/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400" dirty="0"/>
                <a:t>Register File (32768 32-bit words</a:t>
              </a:r>
              <a:r>
                <a:rPr lang="ru-RU" sz="1400" dirty="0"/>
                <a:t>)</a:t>
              </a:r>
              <a:endParaRPr lang="en-US" sz="1400" dirty="0"/>
            </a:p>
          </p:txBody>
        </p:sp>
        <p:sp>
          <p:nvSpPr>
            <p:cNvPr id="229" name="Rectangle 21"/>
            <p:cNvSpPr/>
            <p:nvPr/>
          </p:nvSpPr>
          <p:spPr bwMode="auto">
            <a:xfrm>
              <a:off x="2133600" y="2514600"/>
              <a:ext cx="2133600" cy="3524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400"/>
                <a:t>Dispatch Unit</a:t>
              </a:r>
            </a:p>
          </p:txBody>
        </p:sp>
        <p:sp>
          <p:nvSpPr>
            <p:cNvPr id="230" name="Rectangle 21"/>
            <p:cNvSpPr/>
            <p:nvPr/>
          </p:nvSpPr>
          <p:spPr bwMode="auto">
            <a:xfrm>
              <a:off x="4419600" y="2133600"/>
              <a:ext cx="2057400" cy="3524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400"/>
                <a:t>Warp Scheduler</a:t>
              </a:r>
            </a:p>
          </p:txBody>
        </p:sp>
        <p:sp>
          <p:nvSpPr>
            <p:cNvPr id="231" name="Rectangle 21"/>
            <p:cNvSpPr/>
            <p:nvPr/>
          </p:nvSpPr>
          <p:spPr bwMode="auto">
            <a:xfrm>
              <a:off x="4419600" y="2514600"/>
              <a:ext cx="2057400" cy="3524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400"/>
                <a:t>Dispatch Unit</a:t>
              </a:r>
            </a:p>
          </p:txBody>
        </p:sp>
        <p:sp>
          <p:nvSpPr>
            <p:cNvPr id="232" name="Rectangle 31"/>
            <p:cNvSpPr/>
            <p:nvPr/>
          </p:nvSpPr>
          <p:spPr bwMode="auto">
            <a:xfrm>
              <a:off x="2667000" y="34290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200"/>
                <a:t>Core</a:t>
              </a:r>
            </a:p>
          </p:txBody>
        </p:sp>
        <p:sp>
          <p:nvSpPr>
            <p:cNvPr id="233" name="Rectangle 31"/>
            <p:cNvSpPr/>
            <p:nvPr/>
          </p:nvSpPr>
          <p:spPr bwMode="auto">
            <a:xfrm>
              <a:off x="2133600" y="37338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300"/>
                <a:t>Core</a:t>
              </a:r>
            </a:p>
          </p:txBody>
        </p:sp>
        <p:sp>
          <p:nvSpPr>
            <p:cNvPr id="234" name="Rectangle 31"/>
            <p:cNvSpPr/>
            <p:nvPr/>
          </p:nvSpPr>
          <p:spPr bwMode="auto">
            <a:xfrm>
              <a:off x="2667000" y="37338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200"/>
                <a:t>Core</a:t>
              </a:r>
            </a:p>
          </p:txBody>
        </p:sp>
        <p:sp>
          <p:nvSpPr>
            <p:cNvPr id="235" name="Rectangle 31"/>
            <p:cNvSpPr/>
            <p:nvPr/>
          </p:nvSpPr>
          <p:spPr bwMode="auto">
            <a:xfrm>
              <a:off x="2133600" y="40386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300"/>
                <a:t>Core</a:t>
              </a:r>
            </a:p>
          </p:txBody>
        </p:sp>
        <p:sp>
          <p:nvSpPr>
            <p:cNvPr id="236" name="Rectangle 31"/>
            <p:cNvSpPr/>
            <p:nvPr/>
          </p:nvSpPr>
          <p:spPr bwMode="auto">
            <a:xfrm>
              <a:off x="2667000" y="40386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200"/>
                <a:t>Core</a:t>
              </a:r>
            </a:p>
          </p:txBody>
        </p:sp>
        <p:sp>
          <p:nvSpPr>
            <p:cNvPr id="237" name="Rectangle 31"/>
            <p:cNvSpPr/>
            <p:nvPr/>
          </p:nvSpPr>
          <p:spPr bwMode="auto">
            <a:xfrm>
              <a:off x="2133600" y="43434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300"/>
                <a:t>Core</a:t>
              </a:r>
            </a:p>
          </p:txBody>
        </p:sp>
        <p:sp>
          <p:nvSpPr>
            <p:cNvPr id="238" name="Rectangle 31"/>
            <p:cNvSpPr/>
            <p:nvPr/>
          </p:nvSpPr>
          <p:spPr bwMode="auto">
            <a:xfrm>
              <a:off x="2667000" y="43434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200"/>
                <a:t>Core</a:t>
              </a:r>
            </a:p>
          </p:txBody>
        </p:sp>
        <p:sp>
          <p:nvSpPr>
            <p:cNvPr id="239" name="Rectangle 31"/>
            <p:cNvSpPr/>
            <p:nvPr/>
          </p:nvSpPr>
          <p:spPr bwMode="auto">
            <a:xfrm>
              <a:off x="2133600" y="46482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300"/>
                <a:t>Core</a:t>
              </a:r>
            </a:p>
          </p:txBody>
        </p:sp>
        <p:sp>
          <p:nvSpPr>
            <p:cNvPr id="240" name="Rectangle 31"/>
            <p:cNvSpPr/>
            <p:nvPr/>
          </p:nvSpPr>
          <p:spPr bwMode="auto">
            <a:xfrm>
              <a:off x="2667000" y="46482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200"/>
                <a:t>Core</a:t>
              </a:r>
            </a:p>
          </p:txBody>
        </p:sp>
        <p:sp>
          <p:nvSpPr>
            <p:cNvPr id="241" name="Rectangle 31"/>
            <p:cNvSpPr/>
            <p:nvPr/>
          </p:nvSpPr>
          <p:spPr bwMode="auto">
            <a:xfrm>
              <a:off x="2133600" y="49530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300"/>
                <a:t>Core</a:t>
              </a:r>
            </a:p>
          </p:txBody>
        </p:sp>
        <p:sp>
          <p:nvSpPr>
            <p:cNvPr id="242" name="Rectangle 31"/>
            <p:cNvSpPr/>
            <p:nvPr/>
          </p:nvSpPr>
          <p:spPr bwMode="auto">
            <a:xfrm>
              <a:off x="2667000" y="49530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200"/>
                <a:t>Core</a:t>
              </a:r>
            </a:p>
          </p:txBody>
        </p:sp>
        <p:sp>
          <p:nvSpPr>
            <p:cNvPr id="243" name="Rectangle 31"/>
            <p:cNvSpPr/>
            <p:nvPr/>
          </p:nvSpPr>
          <p:spPr bwMode="auto">
            <a:xfrm>
              <a:off x="2133600" y="52578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300"/>
                <a:t>Core</a:t>
              </a:r>
            </a:p>
          </p:txBody>
        </p:sp>
        <p:sp>
          <p:nvSpPr>
            <p:cNvPr id="244" name="Rectangle 31"/>
            <p:cNvSpPr/>
            <p:nvPr/>
          </p:nvSpPr>
          <p:spPr bwMode="auto">
            <a:xfrm>
              <a:off x="2667000" y="52578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200"/>
                <a:t>Core</a:t>
              </a:r>
            </a:p>
          </p:txBody>
        </p:sp>
        <p:sp>
          <p:nvSpPr>
            <p:cNvPr id="245" name="Rectangle 31"/>
            <p:cNvSpPr/>
            <p:nvPr/>
          </p:nvSpPr>
          <p:spPr bwMode="auto">
            <a:xfrm>
              <a:off x="2133600" y="55626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300"/>
                <a:t>Core</a:t>
              </a:r>
            </a:p>
          </p:txBody>
        </p:sp>
        <p:sp>
          <p:nvSpPr>
            <p:cNvPr id="246" name="Rectangle 31"/>
            <p:cNvSpPr/>
            <p:nvPr/>
          </p:nvSpPr>
          <p:spPr bwMode="auto">
            <a:xfrm>
              <a:off x="2667000" y="55626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200"/>
                <a:t>Core</a:t>
              </a:r>
            </a:p>
          </p:txBody>
        </p:sp>
        <p:sp>
          <p:nvSpPr>
            <p:cNvPr id="247" name="Rectangle 31"/>
            <p:cNvSpPr/>
            <p:nvPr/>
          </p:nvSpPr>
          <p:spPr bwMode="auto">
            <a:xfrm>
              <a:off x="3352800" y="34290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300"/>
                <a:t>Core</a:t>
              </a:r>
            </a:p>
          </p:txBody>
        </p:sp>
        <p:sp>
          <p:nvSpPr>
            <p:cNvPr id="248" name="Rectangle 31"/>
            <p:cNvSpPr/>
            <p:nvPr/>
          </p:nvSpPr>
          <p:spPr bwMode="auto">
            <a:xfrm>
              <a:off x="3886200" y="34290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200"/>
                <a:t>Core</a:t>
              </a:r>
            </a:p>
          </p:txBody>
        </p:sp>
        <p:sp>
          <p:nvSpPr>
            <p:cNvPr id="249" name="Rectangle 31"/>
            <p:cNvSpPr/>
            <p:nvPr/>
          </p:nvSpPr>
          <p:spPr bwMode="auto">
            <a:xfrm>
              <a:off x="3352800" y="37338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300"/>
                <a:t>Core</a:t>
              </a:r>
            </a:p>
          </p:txBody>
        </p:sp>
        <p:sp>
          <p:nvSpPr>
            <p:cNvPr id="250" name="Rectangle 31"/>
            <p:cNvSpPr/>
            <p:nvPr/>
          </p:nvSpPr>
          <p:spPr bwMode="auto">
            <a:xfrm>
              <a:off x="3886200" y="37338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200"/>
                <a:t>Core</a:t>
              </a:r>
            </a:p>
          </p:txBody>
        </p:sp>
        <p:sp>
          <p:nvSpPr>
            <p:cNvPr id="251" name="Rectangle 31"/>
            <p:cNvSpPr/>
            <p:nvPr/>
          </p:nvSpPr>
          <p:spPr bwMode="auto">
            <a:xfrm>
              <a:off x="3352800" y="40386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300"/>
                <a:t>Core</a:t>
              </a:r>
            </a:p>
          </p:txBody>
        </p:sp>
        <p:sp>
          <p:nvSpPr>
            <p:cNvPr id="252" name="Rectangle 31"/>
            <p:cNvSpPr/>
            <p:nvPr/>
          </p:nvSpPr>
          <p:spPr bwMode="auto">
            <a:xfrm>
              <a:off x="3886200" y="40386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200"/>
                <a:t>Core</a:t>
              </a:r>
            </a:p>
          </p:txBody>
        </p:sp>
        <p:sp>
          <p:nvSpPr>
            <p:cNvPr id="253" name="Rectangle 31"/>
            <p:cNvSpPr/>
            <p:nvPr/>
          </p:nvSpPr>
          <p:spPr bwMode="auto">
            <a:xfrm>
              <a:off x="3352800" y="43434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300"/>
                <a:t>Core</a:t>
              </a:r>
            </a:p>
          </p:txBody>
        </p:sp>
        <p:sp>
          <p:nvSpPr>
            <p:cNvPr id="254" name="Rectangle 31"/>
            <p:cNvSpPr/>
            <p:nvPr/>
          </p:nvSpPr>
          <p:spPr bwMode="auto">
            <a:xfrm>
              <a:off x="3886200" y="43434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200"/>
                <a:t>Core</a:t>
              </a:r>
            </a:p>
          </p:txBody>
        </p:sp>
        <p:sp>
          <p:nvSpPr>
            <p:cNvPr id="255" name="Rectangle 31"/>
            <p:cNvSpPr/>
            <p:nvPr/>
          </p:nvSpPr>
          <p:spPr bwMode="auto">
            <a:xfrm>
              <a:off x="3352800" y="46482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300"/>
                <a:t>Core</a:t>
              </a:r>
            </a:p>
          </p:txBody>
        </p:sp>
        <p:sp>
          <p:nvSpPr>
            <p:cNvPr id="256" name="Rectangle 31"/>
            <p:cNvSpPr/>
            <p:nvPr/>
          </p:nvSpPr>
          <p:spPr bwMode="auto">
            <a:xfrm>
              <a:off x="3886200" y="46482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200"/>
                <a:t>Core</a:t>
              </a:r>
            </a:p>
          </p:txBody>
        </p:sp>
        <p:sp>
          <p:nvSpPr>
            <p:cNvPr id="257" name="Rectangle 31"/>
            <p:cNvSpPr/>
            <p:nvPr/>
          </p:nvSpPr>
          <p:spPr bwMode="auto">
            <a:xfrm>
              <a:off x="3352800" y="49530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300"/>
                <a:t>Core</a:t>
              </a:r>
            </a:p>
          </p:txBody>
        </p:sp>
        <p:sp>
          <p:nvSpPr>
            <p:cNvPr id="258" name="Rectangle 31"/>
            <p:cNvSpPr/>
            <p:nvPr/>
          </p:nvSpPr>
          <p:spPr bwMode="auto">
            <a:xfrm>
              <a:off x="3886200" y="49530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200"/>
                <a:t>Core</a:t>
              </a:r>
            </a:p>
          </p:txBody>
        </p:sp>
        <p:sp>
          <p:nvSpPr>
            <p:cNvPr id="259" name="Rectangle 31"/>
            <p:cNvSpPr/>
            <p:nvPr/>
          </p:nvSpPr>
          <p:spPr bwMode="auto">
            <a:xfrm>
              <a:off x="3352800" y="52578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300"/>
                <a:t>Core</a:t>
              </a:r>
            </a:p>
          </p:txBody>
        </p:sp>
        <p:sp>
          <p:nvSpPr>
            <p:cNvPr id="260" name="Rectangle 31"/>
            <p:cNvSpPr/>
            <p:nvPr/>
          </p:nvSpPr>
          <p:spPr bwMode="auto">
            <a:xfrm>
              <a:off x="3886200" y="52578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200"/>
                <a:t>Core</a:t>
              </a:r>
            </a:p>
          </p:txBody>
        </p:sp>
        <p:sp>
          <p:nvSpPr>
            <p:cNvPr id="261" name="Rectangle 31"/>
            <p:cNvSpPr/>
            <p:nvPr/>
          </p:nvSpPr>
          <p:spPr bwMode="auto">
            <a:xfrm>
              <a:off x="3352800" y="55626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300"/>
                <a:t>Core</a:t>
              </a:r>
            </a:p>
          </p:txBody>
        </p:sp>
        <p:sp>
          <p:nvSpPr>
            <p:cNvPr id="262" name="Rectangle 31"/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200"/>
                <a:t>Core</a:t>
              </a:r>
            </a:p>
          </p:txBody>
        </p:sp>
        <p:sp>
          <p:nvSpPr>
            <p:cNvPr id="263" name="Rectangle 23"/>
            <p:cNvSpPr>
              <a:spLocks noChangeArrowheads="1"/>
            </p:cNvSpPr>
            <p:nvPr/>
          </p:nvSpPr>
          <p:spPr bwMode="auto">
            <a:xfrm>
              <a:off x="5791200" y="4038600"/>
              <a:ext cx="685800" cy="533400"/>
            </a:xfrm>
            <a:prstGeom prst="rect">
              <a:avLst/>
            </a:prstGeom>
            <a:solidFill>
              <a:srgbClr val="FF99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800"/>
                <a:t>SFU</a:t>
              </a:r>
              <a:endParaRPr lang="en-US"/>
            </a:p>
          </p:txBody>
        </p:sp>
        <p:sp>
          <p:nvSpPr>
            <p:cNvPr id="264" name="Rectangle 23"/>
            <p:cNvSpPr>
              <a:spLocks noChangeArrowheads="1"/>
            </p:cNvSpPr>
            <p:nvPr/>
          </p:nvSpPr>
          <p:spPr bwMode="auto">
            <a:xfrm>
              <a:off x="5791200" y="4724400"/>
              <a:ext cx="685800" cy="533400"/>
            </a:xfrm>
            <a:prstGeom prst="rect">
              <a:avLst/>
            </a:prstGeom>
            <a:solidFill>
              <a:srgbClr val="FF99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800"/>
                <a:t>SFU</a:t>
              </a:r>
              <a:endParaRPr lang="en-US"/>
            </a:p>
          </p:txBody>
        </p:sp>
        <p:sp>
          <p:nvSpPr>
            <p:cNvPr id="265" name="Rectangle 23"/>
            <p:cNvSpPr>
              <a:spLocks noChangeArrowheads="1"/>
            </p:cNvSpPr>
            <p:nvPr/>
          </p:nvSpPr>
          <p:spPr bwMode="auto">
            <a:xfrm>
              <a:off x="5791200" y="5334000"/>
              <a:ext cx="685800" cy="533400"/>
            </a:xfrm>
            <a:prstGeom prst="rect">
              <a:avLst/>
            </a:prstGeom>
            <a:solidFill>
              <a:srgbClr val="FF99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800"/>
                <a:t>SFU</a:t>
              </a:r>
              <a:endParaRPr lang="en-US"/>
            </a:p>
          </p:txBody>
        </p:sp>
        <p:sp>
          <p:nvSpPr>
            <p:cNvPr id="266" name="Rectangle 22"/>
            <p:cNvSpPr>
              <a:spLocks noChangeArrowheads="1"/>
            </p:cNvSpPr>
            <p:nvPr/>
          </p:nvSpPr>
          <p:spPr bwMode="auto">
            <a:xfrm>
              <a:off x="2133600" y="6477000"/>
              <a:ext cx="4343400" cy="228600"/>
            </a:xfrm>
            <a:prstGeom prst="rect">
              <a:avLst/>
            </a:prstGeom>
            <a:solidFill>
              <a:srgbClr val="7FAEE7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400"/>
                <a:t>Uniform Cache</a:t>
              </a:r>
            </a:p>
          </p:txBody>
        </p:sp>
        <p:sp>
          <p:nvSpPr>
            <p:cNvPr id="267" name="Rectangle 31"/>
            <p:cNvSpPr>
              <a:spLocks noChangeArrowheads="1"/>
            </p:cNvSpPr>
            <p:nvPr/>
          </p:nvSpPr>
          <p:spPr bwMode="auto">
            <a:xfrm>
              <a:off x="4495800" y="3429000"/>
              <a:ext cx="609600" cy="304800"/>
            </a:xfrm>
            <a:prstGeom prst="rect">
              <a:avLst/>
            </a:prstGeom>
            <a:solidFill>
              <a:srgbClr val="D3E68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000"/>
                <a:t>LD/ST</a:t>
              </a:r>
            </a:p>
          </p:txBody>
        </p:sp>
        <p:sp>
          <p:nvSpPr>
            <p:cNvPr id="268" name="Rectangle 31"/>
            <p:cNvSpPr>
              <a:spLocks noChangeArrowheads="1"/>
            </p:cNvSpPr>
            <p:nvPr/>
          </p:nvSpPr>
          <p:spPr bwMode="auto">
            <a:xfrm>
              <a:off x="5105400" y="3429000"/>
              <a:ext cx="609600" cy="304800"/>
            </a:xfrm>
            <a:prstGeom prst="rect">
              <a:avLst/>
            </a:prstGeom>
            <a:solidFill>
              <a:srgbClr val="D3E68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000"/>
                <a:t>LD/ST</a:t>
              </a:r>
            </a:p>
          </p:txBody>
        </p:sp>
        <p:sp>
          <p:nvSpPr>
            <p:cNvPr id="269" name="Rectangle 31"/>
            <p:cNvSpPr>
              <a:spLocks noChangeArrowheads="1"/>
            </p:cNvSpPr>
            <p:nvPr/>
          </p:nvSpPr>
          <p:spPr bwMode="auto">
            <a:xfrm>
              <a:off x="4495800" y="3733800"/>
              <a:ext cx="609600" cy="304800"/>
            </a:xfrm>
            <a:prstGeom prst="rect">
              <a:avLst/>
            </a:prstGeom>
            <a:solidFill>
              <a:srgbClr val="D3E68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000"/>
                <a:t>LD/ST</a:t>
              </a:r>
            </a:p>
          </p:txBody>
        </p:sp>
        <p:sp>
          <p:nvSpPr>
            <p:cNvPr id="270" name="Rectangle 31"/>
            <p:cNvSpPr>
              <a:spLocks noChangeArrowheads="1"/>
            </p:cNvSpPr>
            <p:nvPr/>
          </p:nvSpPr>
          <p:spPr bwMode="auto">
            <a:xfrm>
              <a:off x="5105400" y="3733800"/>
              <a:ext cx="609600" cy="304800"/>
            </a:xfrm>
            <a:prstGeom prst="rect">
              <a:avLst/>
            </a:prstGeom>
            <a:solidFill>
              <a:srgbClr val="D3E68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000"/>
                <a:t>LD/ST</a:t>
              </a:r>
            </a:p>
          </p:txBody>
        </p:sp>
        <p:sp>
          <p:nvSpPr>
            <p:cNvPr id="271" name="Rectangle 31"/>
            <p:cNvSpPr>
              <a:spLocks noChangeArrowheads="1"/>
            </p:cNvSpPr>
            <p:nvPr/>
          </p:nvSpPr>
          <p:spPr bwMode="auto">
            <a:xfrm>
              <a:off x="4495800" y="4038600"/>
              <a:ext cx="609600" cy="304800"/>
            </a:xfrm>
            <a:prstGeom prst="rect">
              <a:avLst/>
            </a:prstGeom>
            <a:solidFill>
              <a:srgbClr val="D3E68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000"/>
                <a:t>LD/ST</a:t>
              </a:r>
            </a:p>
          </p:txBody>
        </p:sp>
        <p:sp>
          <p:nvSpPr>
            <p:cNvPr id="272" name="Rectangle 31"/>
            <p:cNvSpPr>
              <a:spLocks noChangeArrowheads="1"/>
            </p:cNvSpPr>
            <p:nvPr/>
          </p:nvSpPr>
          <p:spPr bwMode="auto">
            <a:xfrm>
              <a:off x="5105400" y="4038600"/>
              <a:ext cx="609600" cy="304800"/>
            </a:xfrm>
            <a:prstGeom prst="rect">
              <a:avLst/>
            </a:prstGeom>
            <a:solidFill>
              <a:srgbClr val="D3E68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000"/>
                <a:t>LD/ST</a:t>
              </a:r>
            </a:p>
          </p:txBody>
        </p:sp>
        <p:sp>
          <p:nvSpPr>
            <p:cNvPr id="273" name="Rectangle 31"/>
            <p:cNvSpPr>
              <a:spLocks noChangeArrowheads="1"/>
            </p:cNvSpPr>
            <p:nvPr/>
          </p:nvSpPr>
          <p:spPr bwMode="auto">
            <a:xfrm>
              <a:off x="4495800" y="4343400"/>
              <a:ext cx="609600" cy="304800"/>
            </a:xfrm>
            <a:prstGeom prst="rect">
              <a:avLst/>
            </a:prstGeom>
            <a:solidFill>
              <a:srgbClr val="D3E68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000"/>
                <a:t>LD/ST</a:t>
              </a:r>
            </a:p>
          </p:txBody>
        </p:sp>
        <p:sp>
          <p:nvSpPr>
            <p:cNvPr id="274" name="Rectangle 31"/>
            <p:cNvSpPr>
              <a:spLocks noChangeArrowheads="1"/>
            </p:cNvSpPr>
            <p:nvPr/>
          </p:nvSpPr>
          <p:spPr bwMode="auto">
            <a:xfrm>
              <a:off x="5105400" y="4343400"/>
              <a:ext cx="609600" cy="304800"/>
            </a:xfrm>
            <a:prstGeom prst="rect">
              <a:avLst/>
            </a:prstGeom>
            <a:solidFill>
              <a:srgbClr val="D3E68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000"/>
                <a:t>LD/ST</a:t>
              </a:r>
            </a:p>
          </p:txBody>
        </p:sp>
        <p:sp>
          <p:nvSpPr>
            <p:cNvPr id="275" name="Rectangle 31"/>
            <p:cNvSpPr>
              <a:spLocks noChangeArrowheads="1"/>
            </p:cNvSpPr>
            <p:nvPr/>
          </p:nvSpPr>
          <p:spPr bwMode="auto">
            <a:xfrm>
              <a:off x="4495800" y="4648200"/>
              <a:ext cx="609600" cy="304800"/>
            </a:xfrm>
            <a:prstGeom prst="rect">
              <a:avLst/>
            </a:prstGeom>
            <a:solidFill>
              <a:srgbClr val="D3E68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000"/>
                <a:t>LD/ST</a:t>
              </a:r>
            </a:p>
          </p:txBody>
        </p:sp>
        <p:sp>
          <p:nvSpPr>
            <p:cNvPr id="276" name="Rectangle 31"/>
            <p:cNvSpPr>
              <a:spLocks noChangeArrowheads="1"/>
            </p:cNvSpPr>
            <p:nvPr/>
          </p:nvSpPr>
          <p:spPr bwMode="auto">
            <a:xfrm>
              <a:off x="5105400" y="4648200"/>
              <a:ext cx="609600" cy="304800"/>
            </a:xfrm>
            <a:prstGeom prst="rect">
              <a:avLst/>
            </a:prstGeom>
            <a:solidFill>
              <a:srgbClr val="D3E68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000"/>
                <a:t>LD/ST</a:t>
              </a:r>
            </a:p>
          </p:txBody>
        </p:sp>
        <p:sp>
          <p:nvSpPr>
            <p:cNvPr id="277" name="Rectangle 31"/>
            <p:cNvSpPr>
              <a:spLocks noChangeArrowheads="1"/>
            </p:cNvSpPr>
            <p:nvPr/>
          </p:nvSpPr>
          <p:spPr bwMode="auto">
            <a:xfrm>
              <a:off x="4495800" y="4953000"/>
              <a:ext cx="609600" cy="304800"/>
            </a:xfrm>
            <a:prstGeom prst="rect">
              <a:avLst/>
            </a:prstGeom>
            <a:solidFill>
              <a:srgbClr val="D3E68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000"/>
                <a:t>LD/ST</a:t>
              </a:r>
            </a:p>
          </p:txBody>
        </p:sp>
        <p:sp>
          <p:nvSpPr>
            <p:cNvPr id="278" name="Rectangle 31"/>
            <p:cNvSpPr>
              <a:spLocks noChangeArrowheads="1"/>
            </p:cNvSpPr>
            <p:nvPr/>
          </p:nvSpPr>
          <p:spPr bwMode="auto">
            <a:xfrm>
              <a:off x="5105400" y="4953000"/>
              <a:ext cx="609600" cy="304800"/>
            </a:xfrm>
            <a:prstGeom prst="rect">
              <a:avLst/>
            </a:prstGeom>
            <a:solidFill>
              <a:srgbClr val="D3E68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000"/>
                <a:t>LD/ST</a:t>
              </a:r>
            </a:p>
          </p:txBody>
        </p:sp>
        <p:sp>
          <p:nvSpPr>
            <p:cNvPr id="279" name="Rectangle 31"/>
            <p:cNvSpPr>
              <a:spLocks noChangeArrowheads="1"/>
            </p:cNvSpPr>
            <p:nvPr/>
          </p:nvSpPr>
          <p:spPr bwMode="auto">
            <a:xfrm>
              <a:off x="4495800" y="5257800"/>
              <a:ext cx="609600" cy="304800"/>
            </a:xfrm>
            <a:prstGeom prst="rect">
              <a:avLst/>
            </a:prstGeom>
            <a:solidFill>
              <a:srgbClr val="D3E68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000"/>
                <a:t>LD/ST</a:t>
              </a:r>
            </a:p>
          </p:txBody>
        </p:sp>
        <p:sp>
          <p:nvSpPr>
            <p:cNvPr id="280" name="Rectangle 31"/>
            <p:cNvSpPr>
              <a:spLocks noChangeArrowheads="1"/>
            </p:cNvSpPr>
            <p:nvPr/>
          </p:nvSpPr>
          <p:spPr bwMode="auto">
            <a:xfrm>
              <a:off x="5105400" y="5257800"/>
              <a:ext cx="609600" cy="304800"/>
            </a:xfrm>
            <a:prstGeom prst="rect">
              <a:avLst/>
            </a:prstGeom>
            <a:solidFill>
              <a:srgbClr val="D3E68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000"/>
                <a:t>LD/ST</a:t>
              </a:r>
            </a:p>
          </p:txBody>
        </p:sp>
        <p:sp>
          <p:nvSpPr>
            <p:cNvPr id="281" name="Rectangle 31"/>
            <p:cNvSpPr>
              <a:spLocks noChangeArrowheads="1"/>
            </p:cNvSpPr>
            <p:nvPr/>
          </p:nvSpPr>
          <p:spPr bwMode="auto">
            <a:xfrm>
              <a:off x="4495800" y="5562600"/>
              <a:ext cx="609600" cy="304800"/>
            </a:xfrm>
            <a:prstGeom prst="rect">
              <a:avLst/>
            </a:prstGeom>
            <a:solidFill>
              <a:srgbClr val="D3E68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000"/>
                <a:t>LD/ST</a:t>
              </a:r>
            </a:p>
          </p:txBody>
        </p:sp>
        <p:sp>
          <p:nvSpPr>
            <p:cNvPr id="282" name="Rectangle 31"/>
            <p:cNvSpPr>
              <a:spLocks noChangeArrowheads="1"/>
            </p:cNvSpPr>
            <p:nvPr/>
          </p:nvSpPr>
          <p:spPr bwMode="auto">
            <a:xfrm>
              <a:off x="5105400" y="5562600"/>
              <a:ext cx="609600" cy="304800"/>
            </a:xfrm>
            <a:prstGeom prst="rect">
              <a:avLst/>
            </a:prstGeom>
            <a:solidFill>
              <a:srgbClr val="D3E68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000"/>
                <a:t>LD/ST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2397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7504" y="-189081"/>
            <a:ext cx="8229600" cy="809769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2B5-DDBB-4ECA-A9B9-D51CBEE8C899}" type="datetime1">
              <a:rPr lang="en-US" smtClean="0"/>
              <a:pPr/>
              <a:t>9/28/2019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9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Saint-Petersburg</a:t>
            </a:r>
          </a:p>
        </p:txBody>
      </p:sp>
      <p:sp>
        <p:nvSpPr>
          <p:cNvPr id="192" name="Прямоугольник 191"/>
          <p:cNvSpPr/>
          <p:nvPr/>
        </p:nvSpPr>
        <p:spPr>
          <a:xfrm>
            <a:off x="0" y="65276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b="1" dirty="0"/>
          </a:p>
        </p:txBody>
      </p:sp>
      <p:sp>
        <p:nvSpPr>
          <p:cNvPr id="217" name="TextBox 216"/>
          <p:cNvSpPr txBox="1"/>
          <p:nvPr/>
        </p:nvSpPr>
        <p:spPr>
          <a:xfrm>
            <a:off x="151620" y="652765"/>
            <a:ext cx="453650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NVIDIA accelerators</a:t>
            </a:r>
            <a:r>
              <a:rPr lang="en-US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Fermi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Kepler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Maxwell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Pascal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Volta</a:t>
            </a:r>
          </a:p>
          <a:p>
            <a:endParaRPr lang="ru-RU" b="1" dirty="0"/>
          </a:p>
        </p:txBody>
      </p:sp>
      <p:pic>
        <p:nvPicPr>
          <p:cNvPr id="2052" name="Picture 4" descr="https://devblogs.nvidia.com/parallelforall/wp-content/uploads/2017/05/image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545" y="620688"/>
            <a:ext cx="4716016" cy="624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habrastorage.org/getpro/geektimes/post_images/6b7/7a4/150/6b77a41500567d491c57454144e0af2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9" t="24876" r="56846" b="25253"/>
          <a:stretch/>
        </p:blipFill>
        <p:spPr bwMode="auto">
          <a:xfrm>
            <a:off x="423417" y="2928913"/>
            <a:ext cx="2736304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217370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BB2780C3CC07BD4BAA623FF9571645580400D1570604EA743043A2641365C0E91715" ma:contentTypeVersion="28" ma:contentTypeDescription="Create a new document." ma:contentTypeScope="" ma:versionID="91c327331e5971e62f2a5301ad123600"/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/>
</file>

<file path=customXml/itemProps1.xml><?xml version="1.0" encoding="utf-8"?>
<ds:datastoreItem xmlns:ds="http://schemas.openxmlformats.org/officeDocument/2006/customXml" ds:itemID="{E7518E80-7D8A-40BC-8871-3E8AF93FA3D9}">
  <ds:schemaRefs>
    <ds:schemaRef ds:uri="http://schemas.microsoft.com/office/2006/metadata/contentType"/>
    <ds:schemaRef ds:uri="http://schemas.microsoft.com/office/2006/metadata/properties/metaAttributes"/>
  </ds:schemaRefs>
</ds:datastoreItem>
</file>

<file path=customXml/itemProps2.xml><?xml version="1.0" encoding="utf-8"?>
<ds:datastoreItem xmlns:ds="http://schemas.openxmlformats.org/officeDocument/2006/customXml" ds:itemID="{1A16154E-A0DF-4D27-AFD4-D3380C4344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B1C781-CD00-44A1-B706-8C1032A9F44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5442</Words>
  <Application>Microsoft Office PowerPoint</Application>
  <PresentationFormat>Экран (4:3)</PresentationFormat>
  <Paragraphs>1719</Paragraphs>
  <Slides>75</Slides>
  <Notes>4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75</vt:i4>
      </vt:variant>
    </vt:vector>
  </HeadingPairs>
  <TitlesOfParts>
    <vt:vector size="95" baseType="lpstr">
      <vt:lpstr>MS PGothic</vt:lpstr>
      <vt:lpstr>Algerian</vt:lpstr>
      <vt:lpstr>Arial</vt:lpstr>
      <vt:lpstr>Calibri</vt:lpstr>
      <vt:lpstr>Cambria Math</vt:lpstr>
      <vt:lpstr>Century Schoolbook</vt:lpstr>
      <vt:lpstr>Corbel</vt:lpstr>
      <vt:lpstr>Courier New</vt:lpstr>
      <vt:lpstr>DejaVu Sans</vt:lpstr>
      <vt:lpstr>Helvetica</vt:lpstr>
      <vt:lpstr>Lucida Grande CY</vt:lpstr>
      <vt:lpstr>Monotype Sorts</vt:lpstr>
      <vt:lpstr>Tahoma</vt:lpstr>
      <vt:lpstr>Times New Roman</vt:lpstr>
      <vt:lpstr>Trebuchet MS</vt:lpstr>
      <vt:lpstr>Verdana</vt:lpstr>
      <vt:lpstr>Wingdings</vt:lpstr>
      <vt:lpstr>DesignTemplate</vt:lpstr>
      <vt:lpstr>Формула</vt:lpstr>
      <vt:lpstr>Equation</vt:lpstr>
      <vt:lpstr>Parallel Programming with CUDA. Basics</vt:lpstr>
      <vt:lpstr>Back to PP concepts…</vt:lpstr>
      <vt:lpstr>Top 500 supercomputers (November, 2017):</vt:lpstr>
      <vt:lpstr>Back to PP concepts…</vt:lpstr>
      <vt:lpstr>Back to PP concepts…</vt:lpstr>
      <vt:lpstr>Back to PP concepts…</vt:lpstr>
      <vt:lpstr>Introduction</vt:lpstr>
      <vt:lpstr>Introduction</vt:lpstr>
      <vt:lpstr>Introduction</vt:lpstr>
      <vt:lpstr>CPU vs. GPU</vt:lpstr>
      <vt:lpstr>GPGPU</vt:lpstr>
      <vt:lpstr>GPGPU</vt:lpstr>
      <vt:lpstr>Compute Unified Device Architecture</vt:lpstr>
      <vt:lpstr>Compute Unified Device Architecture</vt:lpstr>
      <vt:lpstr>Compute Unified Device Architecture</vt:lpstr>
      <vt:lpstr>Heterogeneous Computing</vt:lpstr>
      <vt:lpstr>CUDA. Programming Model</vt:lpstr>
      <vt:lpstr>CUDA. Programming Model</vt:lpstr>
      <vt:lpstr>Simple Processing Flow </vt:lpstr>
      <vt:lpstr>“Hello world” with GPU</vt:lpstr>
      <vt:lpstr>CUDA runtime API. Basics</vt:lpstr>
      <vt:lpstr>CUDA runtime API. Basics</vt:lpstr>
      <vt:lpstr>CUDA C/C++</vt:lpstr>
      <vt:lpstr>CUDA C. Function Type Qualifiers</vt:lpstr>
      <vt:lpstr>CUDA C. Built-in Vector Types</vt:lpstr>
      <vt:lpstr>CUDA C. Built-in Variables</vt:lpstr>
      <vt:lpstr>CUDA C/C++ Programming</vt:lpstr>
      <vt:lpstr>Memory Management</vt:lpstr>
      <vt:lpstr>Memory Management</vt:lpstr>
      <vt:lpstr>CUDA C/C++ Programming</vt:lpstr>
      <vt:lpstr>CUDA C/C++. Kernel Launch</vt:lpstr>
      <vt:lpstr>CUDA C. Indexing Arrays with Blocks and Threads</vt:lpstr>
      <vt:lpstr>CUDA C. Indexing Arrays with Blocks and Threads</vt:lpstr>
      <vt:lpstr>CUDA C. Vector Addition</vt:lpstr>
      <vt:lpstr>CUDA runtime API .Time Measurement</vt:lpstr>
      <vt:lpstr>CUDA C. Vector Addition</vt:lpstr>
      <vt:lpstr>CUDA C. Pinned-memory</vt:lpstr>
      <vt:lpstr>CUDA. Memory Hierarchy</vt:lpstr>
      <vt:lpstr>CUDA. Memory Hierarchy</vt:lpstr>
      <vt:lpstr>CUDA. Memory Hierarchy</vt:lpstr>
      <vt:lpstr>Sample. Matrix Multiplication</vt:lpstr>
      <vt:lpstr>Matrix Multiplication. Kernel</vt:lpstr>
      <vt:lpstr>Matrix Multiplication. Main ()</vt:lpstr>
      <vt:lpstr>Matrix Multiplication. Main ()</vt:lpstr>
      <vt:lpstr>Matrix Multiplication. Global memory</vt:lpstr>
      <vt:lpstr>CUDA. Shared memory</vt:lpstr>
      <vt:lpstr>Matrix Multiplication</vt:lpstr>
      <vt:lpstr>Matrix Multiplication. Shared memory</vt:lpstr>
      <vt:lpstr>Matrix Multiplication. Shared memory. Kernel</vt:lpstr>
      <vt:lpstr>Matrix Multiplication. Results</vt:lpstr>
      <vt:lpstr>CUDA Toolkit. Profiling</vt:lpstr>
      <vt:lpstr>Shared Memory. Bank conflicts</vt:lpstr>
      <vt:lpstr>Shared Memory. Bank conflicts</vt:lpstr>
      <vt:lpstr>Shared Memory. Bank conflicts</vt:lpstr>
      <vt:lpstr>Sample. Matrix Multiplication (16*16)</vt:lpstr>
      <vt:lpstr>Sample. Matrix Multiplication (16*16)</vt:lpstr>
      <vt:lpstr>Matrix Multiplication. Shared memory. V.2</vt:lpstr>
      <vt:lpstr>Matrix Multiplication. Shared memory. v.3</vt:lpstr>
      <vt:lpstr>Matrix Multiplication. Results</vt:lpstr>
      <vt:lpstr>TLP vs ILP</vt:lpstr>
      <vt:lpstr>Matrix Multiplication. Shared memory. v.4</vt:lpstr>
      <vt:lpstr>Matrix Multiplication. Results</vt:lpstr>
      <vt:lpstr>Matrix Multiplication. Shared memory. v.5</vt:lpstr>
      <vt:lpstr>Matrix Multiplication. Results</vt:lpstr>
      <vt:lpstr>3 Ways to Accelerate Applications</vt:lpstr>
      <vt:lpstr>GPU Programming Languages</vt:lpstr>
      <vt:lpstr>3 Ways to Accelerate Applications</vt:lpstr>
      <vt:lpstr>Libraries: Easy, High-Quality Acceleration</vt:lpstr>
      <vt:lpstr>Some GPU-accelerated Libraries</vt:lpstr>
      <vt:lpstr>Matrix Multiplication. Results</vt:lpstr>
      <vt:lpstr>Just one “but”…</vt:lpstr>
      <vt:lpstr>3 Ways to Accelerate Applications</vt:lpstr>
      <vt:lpstr>OpenACC Directives</vt:lpstr>
      <vt:lpstr>OpenACC Directives</vt:lpstr>
      <vt:lpstr>Further read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2011-10-31T10:59:39Z</dcterms:created>
  <dcterms:modified xsi:type="dcterms:W3CDTF">2019-09-28T06:43:11Z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TC100738469990</vt:lpwstr>
  </property>
</Properties>
</file>